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6" r:id="rId1"/>
  </p:sldMasterIdLst>
  <p:notesMasterIdLst>
    <p:notesMasterId r:id="rId70"/>
  </p:notesMasterIdLst>
  <p:handoutMasterIdLst>
    <p:handoutMasterId r:id="rId71"/>
  </p:handoutMasterIdLst>
  <p:sldIdLst>
    <p:sldId id="275" r:id="rId2"/>
    <p:sldId id="763" r:id="rId3"/>
    <p:sldId id="740" r:id="rId4"/>
    <p:sldId id="828" r:id="rId5"/>
    <p:sldId id="742" r:id="rId6"/>
    <p:sldId id="743" r:id="rId7"/>
    <p:sldId id="744" r:id="rId8"/>
    <p:sldId id="745" r:id="rId9"/>
    <p:sldId id="805" r:id="rId10"/>
    <p:sldId id="746" r:id="rId11"/>
    <p:sldId id="747" r:id="rId12"/>
    <p:sldId id="748" r:id="rId13"/>
    <p:sldId id="806" r:id="rId14"/>
    <p:sldId id="749" r:id="rId15"/>
    <p:sldId id="750" r:id="rId16"/>
    <p:sldId id="751" r:id="rId17"/>
    <p:sldId id="752" r:id="rId18"/>
    <p:sldId id="753" r:id="rId19"/>
    <p:sldId id="754" r:id="rId20"/>
    <p:sldId id="755" r:id="rId21"/>
    <p:sldId id="756" r:id="rId22"/>
    <p:sldId id="757" r:id="rId23"/>
    <p:sldId id="758" r:id="rId24"/>
    <p:sldId id="807" r:id="rId25"/>
    <p:sldId id="808" r:id="rId26"/>
    <p:sldId id="809" r:id="rId27"/>
    <p:sldId id="810" r:id="rId28"/>
    <p:sldId id="824" r:id="rId29"/>
    <p:sldId id="823" r:id="rId30"/>
    <p:sldId id="760" r:id="rId31"/>
    <p:sldId id="812" r:id="rId32"/>
    <p:sldId id="766" r:id="rId33"/>
    <p:sldId id="764" r:id="rId34"/>
    <p:sldId id="767" r:id="rId35"/>
    <p:sldId id="829" r:id="rId36"/>
    <p:sldId id="813" r:id="rId37"/>
    <p:sldId id="814" r:id="rId38"/>
    <p:sldId id="815" r:id="rId39"/>
    <p:sldId id="771" r:id="rId40"/>
    <p:sldId id="772" r:id="rId41"/>
    <p:sldId id="774" r:id="rId42"/>
    <p:sldId id="773" r:id="rId43"/>
    <p:sldId id="777" r:id="rId44"/>
    <p:sldId id="778" r:id="rId45"/>
    <p:sldId id="779" r:id="rId46"/>
    <p:sldId id="780" r:id="rId47"/>
    <p:sldId id="781" r:id="rId48"/>
    <p:sldId id="816" r:id="rId49"/>
    <p:sldId id="782" r:id="rId50"/>
    <p:sldId id="784" r:id="rId51"/>
    <p:sldId id="785" r:id="rId52"/>
    <p:sldId id="786" r:id="rId53"/>
    <p:sldId id="787" r:id="rId54"/>
    <p:sldId id="818" r:id="rId55"/>
    <p:sldId id="790" r:id="rId56"/>
    <p:sldId id="819" r:id="rId57"/>
    <p:sldId id="820" r:id="rId58"/>
    <p:sldId id="791" r:id="rId59"/>
    <p:sldId id="793" r:id="rId60"/>
    <p:sldId id="825" r:id="rId61"/>
    <p:sldId id="826" r:id="rId62"/>
    <p:sldId id="827" r:id="rId63"/>
    <p:sldId id="794" r:id="rId64"/>
    <p:sldId id="795" r:id="rId65"/>
    <p:sldId id="796" r:id="rId66"/>
    <p:sldId id="830" r:id="rId67"/>
    <p:sldId id="831" r:id="rId68"/>
    <p:sldId id="732" r:id="rId69"/>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09"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ego Kalume" initials="DK" lastIdx="1" clrIdx="0">
    <p:extLst>
      <p:ext uri="{19B8F6BF-5375-455C-9EA6-DF929625EA0E}">
        <p15:presenceInfo xmlns:p15="http://schemas.microsoft.com/office/powerpoint/2012/main" userId="0fda8211b6f919ab" providerId="Windows Live"/>
      </p:ext>
    </p:extLst>
  </p:cmAuthor>
  <p:cmAuthor id="2" name="Thieblemont, Alexandre" initials="TA" lastIdx="1" clrIdx="1">
    <p:extLst>
      <p:ext uri="{19B8F6BF-5375-455C-9EA6-DF929625EA0E}">
        <p15:presenceInfo xmlns:p15="http://schemas.microsoft.com/office/powerpoint/2012/main" userId="S-1-5-21-3144203931-178755620-3096284618-444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0130"/>
    <a:srgbClr val="800000"/>
    <a:srgbClr val="CCADAD"/>
    <a:srgbClr val="AC6969"/>
    <a:srgbClr val="8F0000"/>
    <a:srgbClr val="770000"/>
    <a:srgbClr val="FF9B9B"/>
    <a:srgbClr val="FF2F2F"/>
    <a:srgbClr val="C80000"/>
    <a:srgbClr val="AFA79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95" autoAdjust="0"/>
    <p:restoredTop sz="95226" autoAdjust="0"/>
  </p:normalViewPr>
  <p:slideViewPr>
    <p:cSldViewPr snapToGrid="0" snapToObjects="1">
      <p:cViewPr varScale="1">
        <p:scale>
          <a:sx n="88" d="100"/>
          <a:sy n="88" d="100"/>
        </p:scale>
        <p:origin x="792" y="64"/>
      </p:cViewPr>
      <p:guideLst>
        <p:guide orient="horz" pos="509"/>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76" d="100"/>
          <a:sy n="76" d="100"/>
        </p:scale>
        <p:origin x="2918"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E498EAD-6581-194E-A57E-DE45FE334E86}" type="datetimeFigureOut">
              <a:rPr lang="fr-FR" smtClean="0"/>
              <a:t>19/11/2021</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F902DA-30F8-D741-B13D-E060E5799F64}" type="slidenum">
              <a:rPr lang="fr-FR" smtClean="0"/>
              <a:t>‹N°›</a:t>
            </a:fld>
            <a:endParaRPr lang="fr-FR"/>
          </a:p>
        </p:txBody>
      </p:sp>
    </p:spTree>
    <p:extLst>
      <p:ext uri="{BB962C8B-B14F-4D97-AF65-F5344CB8AC3E}">
        <p14:creationId xmlns:p14="http://schemas.microsoft.com/office/powerpoint/2010/main" val="8323159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32A467-0C5A-AC4A-8ADC-86CE54B10D05}" type="datetimeFigureOut">
              <a:rPr lang="fr-FR" smtClean="0"/>
              <a:t>19/11/2021</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424ED-AD3B-9244-9118-4E653F6AFB16}" type="slidenum">
              <a:rPr lang="fr-FR" smtClean="0"/>
              <a:t>‹N°›</a:t>
            </a:fld>
            <a:endParaRPr lang="fr-FR"/>
          </a:p>
        </p:txBody>
      </p:sp>
    </p:spTree>
    <p:extLst>
      <p:ext uri="{BB962C8B-B14F-4D97-AF65-F5344CB8AC3E}">
        <p14:creationId xmlns:p14="http://schemas.microsoft.com/office/powerpoint/2010/main" val="452904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32</a:t>
            </a:fld>
            <a:endParaRPr lang="fr-FR"/>
          </a:p>
        </p:txBody>
      </p:sp>
    </p:spTree>
    <p:extLst>
      <p:ext uri="{BB962C8B-B14F-4D97-AF65-F5344CB8AC3E}">
        <p14:creationId xmlns:p14="http://schemas.microsoft.com/office/powerpoint/2010/main" val="3947466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42</a:t>
            </a:fld>
            <a:endParaRPr lang="fr-FR"/>
          </a:p>
        </p:txBody>
      </p:sp>
    </p:spTree>
    <p:extLst>
      <p:ext uri="{BB962C8B-B14F-4D97-AF65-F5344CB8AC3E}">
        <p14:creationId xmlns:p14="http://schemas.microsoft.com/office/powerpoint/2010/main" val="2997192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43</a:t>
            </a:fld>
            <a:endParaRPr lang="fr-FR"/>
          </a:p>
        </p:txBody>
      </p:sp>
    </p:spTree>
    <p:extLst>
      <p:ext uri="{BB962C8B-B14F-4D97-AF65-F5344CB8AC3E}">
        <p14:creationId xmlns:p14="http://schemas.microsoft.com/office/powerpoint/2010/main" val="3447551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44</a:t>
            </a:fld>
            <a:endParaRPr lang="fr-FR"/>
          </a:p>
        </p:txBody>
      </p:sp>
    </p:spTree>
    <p:extLst>
      <p:ext uri="{BB962C8B-B14F-4D97-AF65-F5344CB8AC3E}">
        <p14:creationId xmlns:p14="http://schemas.microsoft.com/office/powerpoint/2010/main" val="274186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45</a:t>
            </a:fld>
            <a:endParaRPr lang="fr-FR"/>
          </a:p>
        </p:txBody>
      </p:sp>
    </p:spTree>
    <p:extLst>
      <p:ext uri="{BB962C8B-B14F-4D97-AF65-F5344CB8AC3E}">
        <p14:creationId xmlns:p14="http://schemas.microsoft.com/office/powerpoint/2010/main" val="726665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46</a:t>
            </a:fld>
            <a:endParaRPr lang="fr-FR"/>
          </a:p>
        </p:txBody>
      </p:sp>
    </p:spTree>
    <p:extLst>
      <p:ext uri="{BB962C8B-B14F-4D97-AF65-F5344CB8AC3E}">
        <p14:creationId xmlns:p14="http://schemas.microsoft.com/office/powerpoint/2010/main" val="89355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48</a:t>
            </a:fld>
            <a:endParaRPr lang="fr-FR"/>
          </a:p>
        </p:txBody>
      </p:sp>
    </p:spTree>
    <p:extLst>
      <p:ext uri="{BB962C8B-B14F-4D97-AF65-F5344CB8AC3E}">
        <p14:creationId xmlns:p14="http://schemas.microsoft.com/office/powerpoint/2010/main" val="2356262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49</a:t>
            </a:fld>
            <a:endParaRPr lang="fr-FR"/>
          </a:p>
        </p:txBody>
      </p:sp>
    </p:spTree>
    <p:extLst>
      <p:ext uri="{BB962C8B-B14F-4D97-AF65-F5344CB8AC3E}">
        <p14:creationId xmlns:p14="http://schemas.microsoft.com/office/powerpoint/2010/main" val="3712967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50</a:t>
            </a:fld>
            <a:endParaRPr lang="fr-FR"/>
          </a:p>
        </p:txBody>
      </p:sp>
    </p:spTree>
    <p:extLst>
      <p:ext uri="{BB962C8B-B14F-4D97-AF65-F5344CB8AC3E}">
        <p14:creationId xmlns:p14="http://schemas.microsoft.com/office/powerpoint/2010/main" val="1408217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51</a:t>
            </a:fld>
            <a:endParaRPr lang="fr-FR"/>
          </a:p>
        </p:txBody>
      </p:sp>
    </p:spTree>
    <p:extLst>
      <p:ext uri="{BB962C8B-B14F-4D97-AF65-F5344CB8AC3E}">
        <p14:creationId xmlns:p14="http://schemas.microsoft.com/office/powerpoint/2010/main" val="3223101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52</a:t>
            </a:fld>
            <a:endParaRPr lang="fr-FR"/>
          </a:p>
        </p:txBody>
      </p:sp>
    </p:spTree>
    <p:extLst>
      <p:ext uri="{BB962C8B-B14F-4D97-AF65-F5344CB8AC3E}">
        <p14:creationId xmlns:p14="http://schemas.microsoft.com/office/powerpoint/2010/main" val="394272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34</a:t>
            </a:fld>
            <a:endParaRPr lang="fr-FR"/>
          </a:p>
        </p:txBody>
      </p:sp>
    </p:spTree>
    <p:extLst>
      <p:ext uri="{BB962C8B-B14F-4D97-AF65-F5344CB8AC3E}">
        <p14:creationId xmlns:p14="http://schemas.microsoft.com/office/powerpoint/2010/main" val="2344268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53</a:t>
            </a:fld>
            <a:endParaRPr lang="fr-FR"/>
          </a:p>
        </p:txBody>
      </p:sp>
    </p:spTree>
    <p:extLst>
      <p:ext uri="{BB962C8B-B14F-4D97-AF65-F5344CB8AC3E}">
        <p14:creationId xmlns:p14="http://schemas.microsoft.com/office/powerpoint/2010/main" val="425107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54</a:t>
            </a:fld>
            <a:endParaRPr lang="fr-FR"/>
          </a:p>
        </p:txBody>
      </p:sp>
    </p:spTree>
    <p:extLst>
      <p:ext uri="{BB962C8B-B14F-4D97-AF65-F5344CB8AC3E}">
        <p14:creationId xmlns:p14="http://schemas.microsoft.com/office/powerpoint/2010/main" val="2508791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55</a:t>
            </a:fld>
            <a:endParaRPr lang="fr-FR"/>
          </a:p>
        </p:txBody>
      </p:sp>
    </p:spTree>
    <p:extLst>
      <p:ext uri="{BB962C8B-B14F-4D97-AF65-F5344CB8AC3E}">
        <p14:creationId xmlns:p14="http://schemas.microsoft.com/office/powerpoint/2010/main" val="1428851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56</a:t>
            </a:fld>
            <a:endParaRPr lang="fr-FR"/>
          </a:p>
        </p:txBody>
      </p:sp>
    </p:spTree>
    <p:extLst>
      <p:ext uri="{BB962C8B-B14F-4D97-AF65-F5344CB8AC3E}">
        <p14:creationId xmlns:p14="http://schemas.microsoft.com/office/powerpoint/2010/main" val="3548756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57</a:t>
            </a:fld>
            <a:endParaRPr lang="fr-FR"/>
          </a:p>
        </p:txBody>
      </p:sp>
    </p:spTree>
    <p:extLst>
      <p:ext uri="{BB962C8B-B14F-4D97-AF65-F5344CB8AC3E}">
        <p14:creationId xmlns:p14="http://schemas.microsoft.com/office/powerpoint/2010/main" val="162439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59</a:t>
            </a:fld>
            <a:endParaRPr lang="fr-FR"/>
          </a:p>
        </p:txBody>
      </p:sp>
    </p:spTree>
    <p:extLst>
      <p:ext uri="{BB962C8B-B14F-4D97-AF65-F5344CB8AC3E}">
        <p14:creationId xmlns:p14="http://schemas.microsoft.com/office/powerpoint/2010/main" val="4216426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60</a:t>
            </a:fld>
            <a:endParaRPr lang="fr-FR"/>
          </a:p>
        </p:txBody>
      </p:sp>
    </p:spTree>
    <p:extLst>
      <p:ext uri="{BB962C8B-B14F-4D97-AF65-F5344CB8AC3E}">
        <p14:creationId xmlns:p14="http://schemas.microsoft.com/office/powerpoint/2010/main" val="3969814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61</a:t>
            </a:fld>
            <a:endParaRPr lang="fr-FR"/>
          </a:p>
        </p:txBody>
      </p:sp>
    </p:spTree>
    <p:extLst>
      <p:ext uri="{BB962C8B-B14F-4D97-AF65-F5344CB8AC3E}">
        <p14:creationId xmlns:p14="http://schemas.microsoft.com/office/powerpoint/2010/main" val="1496688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62</a:t>
            </a:fld>
            <a:endParaRPr lang="fr-FR"/>
          </a:p>
        </p:txBody>
      </p:sp>
    </p:spTree>
    <p:extLst>
      <p:ext uri="{BB962C8B-B14F-4D97-AF65-F5344CB8AC3E}">
        <p14:creationId xmlns:p14="http://schemas.microsoft.com/office/powerpoint/2010/main" val="2402892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63</a:t>
            </a:fld>
            <a:endParaRPr lang="fr-FR"/>
          </a:p>
        </p:txBody>
      </p:sp>
    </p:spTree>
    <p:extLst>
      <p:ext uri="{BB962C8B-B14F-4D97-AF65-F5344CB8AC3E}">
        <p14:creationId xmlns:p14="http://schemas.microsoft.com/office/powerpoint/2010/main" val="652544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C424ED-AD3B-9244-9118-4E653F6AFB1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2797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65</a:t>
            </a:fld>
            <a:endParaRPr lang="fr-FR"/>
          </a:p>
        </p:txBody>
      </p:sp>
    </p:spTree>
    <p:extLst>
      <p:ext uri="{BB962C8B-B14F-4D97-AF65-F5344CB8AC3E}">
        <p14:creationId xmlns:p14="http://schemas.microsoft.com/office/powerpoint/2010/main" val="2943515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C424ED-AD3B-9244-9118-4E653F6AFB1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06144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F4C424ED-AD3B-9244-9118-4E653F6AFB16}" type="slidenum">
              <a:rPr lang="fr-FR" smtClean="0"/>
              <a:t>68</a:t>
            </a:fld>
            <a:endParaRPr lang="fr-FR"/>
          </a:p>
        </p:txBody>
      </p:sp>
    </p:spTree>
    <p:extLst>
      <p:ext uri="{BB962C8B-B14F-4D97-AF65-F5344CB8AC3E}">
        <p14:creationId xmlns:p14="http://schemas.microsoft.com/office/powerpoint/2010/main" val="2940614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36</a:t>
            </a:fld>
            <a:endParaRPr lang="fr-FR"/>
          </a:p>
        </p:txBody>
      </p:sp>
    </p:spTree>
    <p:extLst>
      <p:ext uri="{BB962C8B-B14F-4D97-AF65-F5344CB8AC3E}">
        <p14:creationId xmlns:p14="http://schemas.microsoft.com/office/powerpoint/2010/main" val="55635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37</a:t>
            </a:fld>
            <a:endParaRPr lang="fr-FR"/>
          </a:p>
        </p:txBody>
      </p:sp>
    </p:spTree>
    <p:extLst>
      <p:ext uri="{BB962C8B-B14F-4D97-AF65-F5344CB8AC3E}">
        <p14:creationId xmlns:p14="http://schemas.microsoft.com/office/powerpoint/2010/main" val="127976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38</a:t>
            </a:fld>
            <a:endParaRPr lang="fr-FR"/>
          </a:p>
        </p:txBody>
      </p:sp>
    </p:spTree>
    <p:extLst>
      <p:ext uri="{BB962C8B-B14F-4D97-AF65-F5344CB8AC3E}">
        <p14:creationId xmlns:p14="http://schemas.microsoft.com/office/powerpoint/2010/main" val="4046106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39</a:t>
            </a:fld>
            <a:endParaRPr lang="fr-FR"/>
          </a:p>
        </p:txBody>
      </p:sp>
    </p:spTree>
    <p:extLst>
      <p:ext uri="{BB962C8B-B14F-4D97-AF65-F5344CB8AC3E}">
        <p14:creationId xmlns:p14="http://schemas.microsoft.com/office/powerpoint/2010/main" val="902808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40</a:t>
            </a:fld>
            <a:endParaRPr lang="fr-FR"/>
          </a:p>
        </p:txBody>
      </p:sp>
    </p:spTree>
    <p:extLst>
      <p:ext uri="{BB962C8B-B14F-4D97-AF65-F5344CB8AC3E}">
        <p14:creationId xmlns:p14="http://schemas.microsoft.com/office/powerpoint/2010/main" val="2740172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41</a:t>
            </a:fld>
            <a:endParaRPr lang="fr-FR"/>
          </a:p>
        </p:txBody>
      </p:sp>
    </p:spTree>
    <p:extLst>
      <p:ext uri="{BB962C8B-B14F-4D97-AF65-F5344CB8AC3E}">
        <p14:creationId xmlns:p14="http://schemas.microsoft.com/office/powerpoint/2010/main" val="24244086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9" name="Rectangle 8"/>
          <p:cNvSpPr/>
          <p:nvPr userDrawn="1"/>
        </p:nvSpPr>
        <p:spPr>
          <a:xfrm>
            <a:off x="1" y="-11314"/>
            <a:ext cx="9144000" cy="5154814"/>
          </a:xfrm>
          <a:prstGeom prst="rect">
            <a:avLst/>
          </a:prstGeom>
          <a:solidFill>
            <a:srgbClr val="B50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 name="Image 1" descr="LEN text.png"/>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r="15653" b="25754"/>
          <a:stretch/>
        </p:blipFill>
        <p:spPr>
          <a:xfrm>
            <a:off x="171489" y="2634207"/>
            <a:ext cx="8972511" cy="2279465"/>
          </a:xfrm>
          <a:prstGeom prst="rect">
            <a:avLst/>
          </a:prstGeom>
        </p:spPr>
      </p:pic>
      <p:sp>
        <p:nvSpPr>
          <p:cNvPr id="13" name="Title 12"/>
          <p:cNvSpPr>
            <a:spLocks noGrp="1"/>
          </p:cNvSpPr>
          <p:nvPr>
            <p:ph type="title" hasCustomPrompt="1"/>
          </p:nvPr>
        </p:nvSpPr>
        <p:spPr>
          <a:xfrm>
            <a:off x="243653" y="1199420"/>
            <a:ext cx="8636876" cy="1371600"/>
          </a:xfrm>
          <a:prstGeom prst="rect">
            <a:avLst/>
          </a:prstGeom>
        </p:spPr>
        <p:txBody>
          <a:bodyPr anchor="b"/>
          <a:lstStyle>
            <a:lvl1pPr algn="r">
              <a:defRPr sz="1800" b="0" spc="600" baseline="0"/>
            </a:lvl1pPr>
          </a:lstStyle>
          <a:p>
            <a:r>
              <a:rPr lang="fr-FR" dirty="0"/>
              <a:t>CLIQUEZ ET MODIFIEZ LE TITRE</a:t>
            </a:r>
            <a:endParaRPr lang="en-US" dirty="0"/>
          </a:p>
        </p:txBody>
      </p:sp>
      <p:sp>
        <p:nvSpPr>
          <p:cNvPr id="15" name="Rectangle 14"/>
          <p:cNvSpPr/>
          <p:nvPr userDrawn="1"/>
        </p:nvSpPr>
        <p:spPr>
          <a:xfrm>
            <a:off x="1" y="4708916"/>
            <a:ext cx="9144000" cy="434584"/>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 name="Image 9" descr="lennox_emea_vert - blanc.png"/>
          <p:cNvPicPr>
            <a:picLocks noChangeAspect="1"/>
          </p:cNvPicPr>
          <p:nvPr userDrawn="1"/>
        </p:nvPicPr>
        <p:blipFill>
          <a:blip r:embed="rId3">
            <a:alphaModFix amt="34000"/>
            <a:extLst>
              <a:ext uri="{28A0092B-C50C-407E-A947-70E740481C1C}">
                <a14:useLocalDpi xmlns:a14="http://schemas.microsoft.com/office/drawing/2010/main" val="0"/>
              </a:ext>
            </a:extLst>
          </a:blip>
          <a:stretch>
            <a:fillRect/>
          </a:stretch>
        </p:blipFill>
        <p:spPr>
          <a:xfrm>
            <a:off x="243653" y="-16339"/>
            <a:ext cx="524730" cy="747646"/>
          </a:xfrm>
          <a:prstGeom prst="rect">
            <a:avLst/>
          </a:prstGeom>
        </p:spPr>
      </p:pic>
    </p:spTree>
    <p:extLst>
      <p:ext uri="{BB962C8B-B14F-4D97-AF65-F5344CB8AC3E}">
        <p14:creationId xmlns:p14="http://schemas.microsoft.com/office/powerpoint/2010/main" val="405016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26177995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43"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idx="1"/>
          </p:nvPr>
        </p:nvSpPr>
        <p:spPr>
          <a:xfrm>
            <a:off x="380999" y="622574"/>
            <a:ext cx="8407893" cy="4144689"/>
          </a:xfrm>
          <a:prstGeom prst="rect">
            <a:avLst/>
          </a:prstGeom>
        </p:spPr>
        <p:txBody>
          <a:bodyPr anchor="ct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9" name="Title 6"/>
          <p:cNvSpPr>
            <a:spLocks noGrp="1"/>
          </p:cNvSpPr>
          <p:nvPr>
            <p:ph type="title" hasCustomPrompt="1"/>
          </p:nvPr>
        </p:nvSpPr>
        <p:spPr>
          <a:xfrm>
            <a:off x="381000" y="-11313"/>
            <a:ext cx="8526772" cy="363380"/>
          </a:xfrm>
          <a:prstGeom prst="rect">
            <a:avLst/>
          </a:prstGeom>
        </p:spPr>
        <p:txBody>
          <a:bodyPr anchor="ctr"/>
          <a:lstStyle>
            <a:lvl1pPr algn="l">
              <a:defRPr i="1">
                <a:solidFill>
                  <a:srgbClr val="FFFFFF"/>
                </a:solidFill>
                <a:effectLst>
                  <a:outerShdw blurRad="38100" dist="38100" dir="2700000" algn="tl">
                    <a:srgbClr val="000000">
                      <a:alpha val="43137"/>
                    </a:srgbClr>
                  </a:outerShdw>
                </a:effectLst>
              </a:defRPr>
            </a:lvl1pPr>
          </a:lstStyle>
          <a:p>
            <a:r>
              <a:rPr lang="fr-FR" dirty="0"/>
              <a:t>CLIQUEZ ET MODIFIEZ LE TITRE</a:t>
            </a:r>
            <a:endParaRPr lang="en-US" dirty="0"/>
          </a:p>
        </p:txBody>
      </p:sp>
      <p:sp>
        <p:nvSpPr>
          <p:cNvPr id="10" name="Subtitle 2"/>
          <p:cNvSpPr>
            <a:spLocks noGrp="1"/>
          </p:cNvSpPr>
          <p:nvPr>
            <p:ph type="subTitle" idx="14" hasCustomPrompt="1"/>
          </p:nvPr>
        </p:nvSpPr>
        <p:spPr>
          <a:xfrm>
            <a:off x="381000" y="352067"/>
            <a:ext cx="8526772" cy="270507"/>
          </a:xfrm>
          <a:prstGeom prst="rect">
            <a:avLst/>
          </a:prstGeom>
        </p:spPr>
        <p:txBody>
          <a:bodyPr anchor="ctr">
            <a:noAutofit/>
          </a:bodyPr>
          <a:lstStyle>
            <a:lvl1pPr marL="0" indent="0" algn="l">
              <a:buNone/>
              <a:defRPr sz="1200" spc="3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endParaRPr lang="en-US" dirty="0"/>
          </a:p>
        </p:txBody>
      </p:sp>
      <p:sp>
        <p:nvSpPr>
          <p:cNvPr id="11" name="Date Placeholder 3"/>
          <p:cNvSpPr>
            <a:spLocks noGrp="1"/>
          </p:cNvSpPr>
          <p:nvPr>
            <p:ph type="dt" sz="half" idx="2"/>
          </p:nvPr>
        </p:nvSpPr>
        <p:spPr>
          <a:xfrm>
            <a:off x="6655293" y="4767263"/>
            <a:ext cx="2133600" cy="205740"/>
          </a:xfrm>
          <a:prstGeom prst="rect">
            <a:avLst/>
          </a:prstGeom>
        </p:spPr>
        <p:txBody>
          <a:bodyPr vert="horz" lIns="91440" tIns="45720" rIns="91440" bIns="45720" rtlCol="0" anchor="ctr"/>
          <a:lstStyle>
            <a:lvl1pPr algn="r">
              <a:defRPr sz="1100">
                <a:solidFill>
                  <a:schemeClr val="bg1">
                    <a:lumMod val="50000"/>
                  </a:schemeClr>
                </a:solidFill>
                <a:latin typeface="Arial"/>
                <a:cs typeface="Arial"/>
              </a:defRPr>
            </a:lvl1pPr>
          </a:lstStyle>
          <a:p>
            <a:fld id="{2260D1E1-D05C-694E-8535-986F84B0D1B8}" type="datetime1">
              <a:rPr lang="fr-FR" smtClean="0"/>
              <a:t>19/11/2021</a:t>
            </a:fld>
            <a:endParaRPr lang="fr-FR" dirty="0"/>
          </a:p>
        </p:txBody>
      </p:sp>
      <p:sp>
        <p:nvSpPr>
          <p:cNvPr id="12" name="Footer Placeholder 4"/>
          <p:cNvSpPr>
            <a:spLocks noGrp="1"/>
          </p:cNvSpPr>
          <p:nvPr>
            <p:ph type="ftr" sz="quarter" idx="3"/>
          </p:nvPr>
        </p:nvSpPr>
        <p:spPr>
          <a:xfrm>
            <a:off x="3048000" y="4767263"/>
            <a:ext cx="3352800" cy="205740"/>
          </a:xfrm>
          <a:prstGeom prst="rect">
            <a:avLst/>
          </a:prstGeom>
        </p:spPr>
        <p:txBody>
          <a:bodyPr vert="horz" lIns="91440" tIns="45720" rIns="91440" bIns="45720" rtlCol="0" anchor="ctr"/>
          <a:lstStyle>
            <a:lvl1pPr algn="ctr">
              <a:defRPr sz="1100">
                <a:solidFill>
                  <a:schemeClr val="bg1">
                    <a:lumMod val="50000"/>
                  </a:schemeClr>
                </a:solidFill>
                <a:latin typeface="Arial"/>
                <a:cs typeface="Arial"/>
              </a:defRPr>
            </a:lvl1pPr>
          </a:lstStyle>
          <a:p>
            <a:endParaRPr lang="fr-FR"/>
          </a:p>
        </p:txBody>
      </p:sp>
      <p:sp>
        <p:nvSpPr>
          <p:cNvPr id="13" name="Slide Number Placeholder 6"/>
          <p:cNvSpPr>
            <a:spLocks noGrp="1"/>
          </p:cNvSpPr>
          <p:nvPr>
            <p:ph type="sldNum" sz="quarter" idx="4"/>
          </p:nvPr>
        </p:nvSpPr>
        <p:spPr bwMode="auto">
          <a:xfrm>
            <a:off x="380999" y="4766310"/>
            <a:ext cx="1378699" cy="20574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0" marR="0" indent="0" algn="l" defTabSz="457200" rtl="0" eaLnBrk="1" fontAlgn="auto" latinLnBrk="0" hangingPunct="1">
              <a:lnSpc>
                <a:spcPct val="100000"/>
              </a:lnSpc>
              <a:spcBef>
                <a:spcPts val="0"/>
              </a:spcBef>
              <a:spcAft>
                <a:spcPts val="0"/>
              </a:spcAft>
              <a:buClrTx/>
              <a:buSzTx/>
              <a:buFontTx/>
              <a:buNone/>
              <a:tabLst/>
              <a:defRPr sz="1100">
                <a:solidFill>
                  <a:schemeClr val="bg1">
                    <a:lumMod val="50000"/>
                  </a:schemeClr>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79D5AC-1C0B-9841-873A-C169B35CF2CF}" type="slidenum">
              <a:rPr lang="fr-FR" smtClean="0"/>
              <a:pPr/>
              <a:t>‹N°›</a:t>
            </a:fld>
            <a:r>
              <a:rPr lang="en-US"/>
              <a:t> |</a:t>
            </a:r>
            <a:endParaRPr lang="fr-FR" dirty="0"/>
          </a:p>
        </p:txBody>
      </p:sp>
    </p:spTree>
    <p:extLst>
      <p:ext uri="{BB962C8B-B14F-4D97-AF65-F5344CB8AC3E}">
        <p14:creationId xmlns:p14="http://schemas.microsoft.com/office/powerpoint/2010/main" val="284692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381000" y="-11313"/>
            <a:ext cx="8526772" cy="363380"/>
          </a:xfrm>
          <a:prstGeom prst="rect">
            <a:avLst/>
          </a:prstGeom>
        </p:spPr>
        <p:txBody>
          <a:bodyPr anchor="ctr"/>
          <a:lstStyle>
            <a:lvl1pPr algn="l">
              <a:defRPr i="1">
                <a:solidFill>
                  <a:srgbClr val="FFFFFF"/>
                </a:solidFill>
                <a:effectLst>
                  <a:outerShdw blurRad="38100" dist="38100" dir="2700000" algn="tl">
                    <a:srgbClr val="000000">
                      <a:alpha val="43137"/>
                    </a:srgbClr>
                  </a:outerShdw>
                </a:effectLst>
              </a:defRPr>
            </a:lvl1pPr>
          </a:lstStyle>
          <a:p>
            <a:r>
              <a:rPr lang="fr-FR" dirty="0"/>
              <a:t>CLIQUEZ ET MODIFIEZ LE TITRE</a:t>
            </a:r>
            <a:endParaRPr lang="en-US" dirty="0"/>
          </a:p>
        </p:txBody>
      </p:sp>
      <p:sp>
        <p:nvSpPr>
          <p:cNvPr id="8" name="Subtitle 2"/>
          <p:cNvSpPr>
            <a:spLocks noGrp="1"/>
          </p:cNvSpPr>
          <p:nvPr>
            <p:ph type="subTitle" idx="14" hasCustomPrompt="1"/>
          </p:nvPr>
        </p:nvSpPr>
        <p:spPr>
          <a:xfrm>
            <a:off x="381000" y="352067"/>
            <a:ext cx="8526772" cy="270507"/>
          </a:xfrm>
          <a:prstGeom prst="rect">
            <a:avLst/>
          </a:prstGeom>
        </p:spPr>
        <p:txBody>
          <a:bodyPr anchor="ctr">
            <a:noAutofit/>
          </a:bodyPr>
          <a:lstStyle>
            <a:lvl1pPr marL="0" indent="0" algn="l">
              <a:buNone/>
              <a:defRPr sz="1200" spc="3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endParaRPr lang="en-US" dirty="0"/>
          </a:p>
        </p:txBody>
      </p:sp>
      <p:sp>
        <p:nvSpPr>
          <p:cNvPr id="9" name="Date Placeholder 3"/>
          <p:cNvSpPr>
            <a:spLocks noGrp="1"/>
          </p:cNvSpPr>
          <p:nvPr>
            <p:ph type="dt" sz="half" idx="2"/>
          </p:nvPr>
        </p:nvSpPr>
        <p:spPr>
          <a:xfrm>
            <a:off x="6655293" y="4767263"/>
            <a:ext cx="2133600" cy="205740"/>
          </a:xfrm>
          <a:prstGeom prst="rect">
            <a:avLst/>
          </a:prstGeom>
        </p:spPr>
        <p:txBody>
          <a:bodyPr vert="horz" lIns="91440" tIns="45720" rIns="91440" bIns="45720" rtlCol="0" anchor="ctr"/>
          <a:lstStyle>
            <a:lvl1pPr algn="r">
              <a:defRPr sz="1100">
                <a:solidFill>
                  <a:schemeClr val="bg1">
                    <a:lumMod val="50000"/>
                  </a:schemeClr>
                </a:solidFill>
                <a:latin typeface="Arial"/>
                <a:cs typeface="Arial"/>
              </a:defRPr>
            </a:lvl1pPr>
          </a:lstStyle>
          <a:p>
            <a:fld id="{92EC39F2-7773-9641-957D-47E9D005E398}" type="datetime1">
              <a:rPr lang="fr-FR" smtClean="0"/>
              <a:t>19/11/2021</a:t>
            </a:fld>
            <a:endParaRPr lang="fr-FR" dirty="0"/>
          </a:p>
        </p:txBody>
      </p:sp>
      <p:sp>
        <p:nvSpPr>
          <p:cNvPr id="11" name="Footer Placeholder 4"/>
          <p:cNvSpPr>
            <a:spLocks noGrp="1"/>
          </p:cNvSpPr>
          <p:nvPr>
            <p:ph type="ftr" sz="quarter" idx="3"/>
          </p:nvPr>
        </p:nvSpPr>
        <p:spPr>
          <a:xfrm>
            <a:off x="3048000" y="4767263"/>
            <a:ext cx="3352800" cy="205740"/>
          </a:xfrm>
          <a:prstGeom prst="rect">
            <a:avLst/>
          </a:prstGeom>
        </p:spPr>
        <p:txBody>
          <a:bodyPr vert="horz" lIns="91440" tIns="45720" rIns="91440" bIns="45720" rtlCol="0" anchor="ctr"/>
          <a:lstStyle>
            <a:lvl1pPr algn="ctr">
              <a:defRPr sz="1100">
                <a:solidFill>
                  <a:schemeClr val="bg1">
                    <a:lumMod val="50000"/>
                  </a:schemeClr>
                </a:solidFill>
                <a:latin typeface="Arial"/>
                <a:cs typeface="Arial"/>
              </a:defRPr>
            </a:lvl1pPr>
          </a:lstStyle>
          <a:p>
            <a:endParaRPr lang="fr-FR"/>
          </a:p>
        </p:txBody>
      </p:sp>
      <p:sp>
        <p:nvSpPr>
          <p:cNvPr id="12" name="Slide Number Placeholder 6"/>
          <p:cNvSpPr>
            <a:spLocks noGrp="1"/>
          </p:cNvSpPr>
          <p:nvPr>
            <p:ph type="sldNum" sz="quarter" idx="4"/>
          </p:nvPr>
        </p:nvSpPr>
        <p:spPr bwMode="auto">
          <a:xfrm>
            <a:off x="380999" y="4766310"/>
            <a:ext cx="1378699" cy="20574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0" marR="0" indent="0" algn="l" defTabSz="457200" rtl="0" eaLnBrk="1" fontAlgn="auto" latinLnBrk="0" hangingPunct="1">
              <a:lnSpc>
                <a:spcPct val="100000"/>
              </a:lnSpc>
              <a:spcBef>
                <a:spcPts val="0"/>
              </a:spcBef>
              <a:spcAft>
                <a:spcPts val="0"/>
              </a:spcAft>
              <a:buClrTx/>
              <a:buSzTx/>
              <a:buFontTx/>
              <a:buNone/>
              <a:tabLst/>
              <a:defRPr sz="1100">
                <a:solidFill>
                  <a:schemeClr val="bg1">
                    <a:lumMod val="50000"/>
                  </a:schemeClr>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79D5AC-1C0B-9841-873A-C169B35CF2CF}" type="slidenum">
              <a:rPr lang="fr-FR" smtClean="0"/>
              <a:pPr/>
              <a:t>‹N°›</a:t>
            </a:fld>
            <a:r>
              <a:rPr lang="en-US"/>
              <a:t> |</a:t>
            </a:r>
            <a:endParaRPr lang="fr-FR" dirty="0"/>
          </a:p>
        </p:txBody>
      </p:sp>
    </p:spTree>
    <p:extLst>
      <p:ext uri="{BB962C8B-B14F-4D97-AF65-F5344CB8AC3E}">
        <p14:creationId xmlns:p14="http://schemas.microsoft.com/office/powerpoint/2010/main" val="6535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 y="-11314"/>
            <a:ext cx="9144000" cy="640007"/>
          </a:xfrm>
          <a:prstGeom prst="rect">
            <a:avLst/>
          </a:prstGeom>
          <a:solidFill>
            <a:srgbClr val="B50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Arial"/>
              <a:cs typeface="Arial"/>
            </a:endParaRPr>
          </a:p>
        </p:txBody>
      </p:sp>
      <p:sp>
        <p:nvSpPr>
          <p:cNvPr id="11" name="Rectangle 10"/>
          <p:cNvSpPr/>
          <p:nvPr userDrawn="1"/>
        </p:nvSpPr>
        <p:spPr>
          <a:xfrm>
            <a:off x="1" y="352067"/>
            <a:ext cx="9144000" cy="276627"/>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Arial"/>
              <a:cs typeface="Arial"/>
            </a:endParaRPr>
          </a:p>
        </p:txBody>
      </p:sp>
      <p:pic>
        <p:nvPicPr>
          <p:cNvPr id="2" name="Image 1" descr="LEN text.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56376" y="29587"/>
            <a:ext cx="1008112" cy="290957"/>
          </a:xfrm>
          <a:prstGeom prst="rect">
            <a:avLst/>
          </a:prstGeom>
        </p:spPr>
      </p:pic>
    </p:spTree>
    <p:extLst>
      <p:ext uri="{BB962C8B-B14F-4D97-AF65-F5344CB8AC3E}">
        <p14:creationId xmlns:p14="http://schemas.microsoft.com/office/powerpoint/2010/main" val="768560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71" r:id="rId3"/>
  </p:sldLayoutIdLst>
  <p:hf hdr="0" ftr="0"/>
  <p:txStyles>
    <p:titleStyle>
      <a:lvl1pPr algn="l" defTabSz="914400" rtl="0" eaLnBrk="1" latinLnBrk="0" hangingPunct="1">
        <a:spcBef>
          <a:spcPct val="0"/>
        </a:spcBef>
        <a:buNone/>
        <a:defRPr sz="1400" b="1" kern="1200" cap="none" spc="300" baseline="0">
          <a:ln>
            <a:noFill/>
          </a:ln>
          <a:solidFill>
            <a:schemeClr val="bg1"/>
          </a:solidFill>
          <a:effectLst/>
          <a:latin typeface="Arial"/>
          <a:ea typeface="+mj-ea"/>
          <a:cs typeface="Arial"/>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Arial"/>
          <a:ea typeface="+mn-ea"/>
          <a:cs typeface="Arial"/>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Arial"/>
          <a:ea typeface="+mn-ea"/>
          <a:cs typeface="Arial"/>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Arial"/>
          <a:ea typeface="+mn-ea"/>
          <a:cs typeface="Arial"/>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Arial"/>
          <a:ea typeface="+mn-ea"/>
          <a:cs typeface="Arial"/>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Arial"/>
          <a:ea typeface="+mn-ea"/>
          <a:cs typeface="Arial"/>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0.sv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50.sv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50.svg"/></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50.svg"/><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50.svg"/></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50.svg"/><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50.svg"/><Relationship Id="rId4" Type="http://schemas.openxmlformats.org/officeDocument/2006/relationships/image" Target="../media/image49.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3653" y="1334509"/>
            <a:ext cx="8636876" cy="1371600"/>
          </a:xfrm>
        </p:spPr>
        <p:txBody>
          <a:bodyPr/>
          <a:lstStyle/>
          <a:p>
            <a:pPr>
              <a:spcAft>
                <a:spcPts val="1800"/>
              </a:spcAft>
            </a:pPr>
            <a:br>
              <a:rPr lang="de-DE" sz="1200" b="1" dirty="0"/>
            </a:br>
            <a:br>
              <a:rPr lang="de-DE" sz="1200" b="1" dirty="0"/>
            </a:br>
            <a:br>
              <a:rPr lang="de-DE" sz="1200" b="1" dirty="0"/>
            </a:br>
            <a:br>
              <a:rPr lang="de-DE" sz="1200" b="1" dirty="0"/>
            </a:br>
            <a:r>
              <a:rPr lang="de-DE" sz="4800" b="1" dirty="0"/>
              <a:t>e-Baltic</a:t>
            </a:r>
            <a:br>
              <a:rPr lang="de-DE" sz="4000" b="1" dirty="0"/>
            </a:br>
            <a:r>
              <a:rPr lang="de-DE" sz="2800" b="1" dirty="0"/>
              <a:t>Installationshandbuch</a:t>
            </a:r>
          </a:p>
        </p:txBody>
      </p:sp>
    </p:spTree>
    <p:extLst>
      <p:ext uri="{BB962C8B-B14F-4D97-AF65-F5344CB8AC3E}">
        <p14:creationId xmlns:p14="http://schemas.microsoft.com/office/powerpoint/2010/main" val="172958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10</a:t>
            </a:fld>
            <a:r>
              <a:rPr lang="de-DE"/>
              <a:t> |</a:t>
            </a:r>
          </a:p>
        </p:txBody>
      </p:sp>
      <p:pic>
        <p:nvPicPr>
          <p:cNvPr id="10" name="Imagem 9" descr="Diagrama&#10;&#10;Descrição gerada automaticamente">
            <a:extLst>
              <a:ext uri="{FF2B5EF4-FFF2-40B4-BE49-F238E27FC236}">
                <a16:creationId xmlns:a16="http://schemas.microsoft.com/office/drawing/2014/main" id="{FC57265F-EE9F-4FD0-883F-21E782624053}"/>
              </a:ext>
            </a:extLst>
          </p:cNvPr>
          <p:cNvPicPr>
            <a:picLocks noChangeAspect="1"/>
          </p:cNvPicPr>
          <p:nvPr/>
        </p:nvPicPr>
        <p:blipFill rotWithShape="1">
          <a:blip r:embed="rId2"/>
          <a:srcRect l="7805" r="15323"/>
          <a:stretch/>
        </p:blipFill>
        <p:spPr>
          <a:xfrm>
            <a:off x="3191478" y="788212"/>
            <a:ext cx="5682664" cy="3952421"/>
          </a:xfrm>
          <a:prstGeom prst="rect">
            <a:avLst/>
          </a:prstGeom>
          <a:ln w="12700">
            <a:solidFill>
              <a:srgbClr val="B50130"/>
            </a:solidFill>
          </a:ln>
        </p:spPr>
      </p:pic>
      <p:sp>
        <p:nvSpPr>
          <p:cNvPr id="18" name="CaixaDeTexto 17">
            <a:extLst>
              <a:ext uri="{FF2B5EF4-FFF2-40B4-BE49-F238E27FC236}">
                <a16:creationId xmlns:a16="http://schemas.microsoft.com/office/drawing/2014/main" id="{9C427A16-C6B0-4D60-8516-D45B26E2FD3F}"/>
              </a:ext>
            </a:extLst>
          </p:cNvPr>
          <p:cNvSpPr txBox="1"/>
          <p:nvPr/>
        </p:nvSpPr>
        <p:spPr>
          <a:xfrm>
            <a:off x="270245" y="2814863"/>
            <a:ext cx="2921233" cy="1323439"/>
          </a:xfrm>
          <a:prstGeom prst="rect">
            <a:avLst/>
          </a:prstGeom>
          <a:solidFill>
            <a:srgbClr val="B50130"/>
          </a:solidFill>
        </p:spPr>
        <p:txBody>
          <a:bodyPr wrap="square" rtlCol="0">
            <a:spAutoFit/>
          </a:bodyPr>
          <a:lstStyle/>
          <a:p>
            <a:pPr>
              <a:spcAft>
                <a:spcPts val="600"/>
              </a:spcAft>
            </a:pPr>
            <a:r>
              <a:rPr lang="de-DE" sz="1400" b="1" dirty="0">
                <a:solidFill>
                  <a:schemeClr val="bg1"/>
                </a:solidFill>
                <a:effectLst>
                  <a:outerShdw blurRad="38100" dist="38100" dir="2700000" algn="tl">
                    <a:srgbClr val="000000">
                      <a:alpha val="43137"/>
                    </a:srgbClr>
                  </a:outerShdw>
                </a:effectLst>
              </a:rPr>
              <a:t>SCHRITT 1:</a:t>
            </a:r>
          </a:p>
          <a:p>
            <a:pPr>
              <a:spcAft>
                <a:spcPts val="600"/>
              </a:spcAft>
            </a:pPr>
            <a:r>
              <a:rPr lang="de-DE" sz="1400" dirty="0">
                <a:solidFill>
                  <a:schemeClr val="bg1"/>
                </a:solidFill>
              </a:rPr>
              <a:t>Entfernen Sie die Schrauben, mit denen die Schmutzfänger am Dachrahmen befestigt sind.</a:t>
            </a:r>
          </a:p>
          <a:p>
            <a:pPr marL="285750" indent="-285750">
              <a:spcAft>
                <a:spcPts val="600"/>
              </a:spcAft>
              <a:buFont typeface="Wingdings" panose="05000000000000000000" pitchFamily="2" charset="2"/>
              <a:buChar char="Ø"/>
            </a:pPr>
            <a:r>
              <a:rPr lang="de-DE" sz="1400" dirty="0">
                <a:solidFill>
                  <a:schemeClr val="bg1"/>
                </a:solidFill>
              </a:rPr>
              <a:t>2 Schrauben an jeder Ecke</a:t>
            </a:r>
          </a:p>
        </p:txBody>
      </p:sp>
      <p:grpSp>
        <p:nvGrpSpPr>
          <p:cNvPr id="17" name="Agrupar 16">
            <a:extLst>
              <a:ext uri="{FF2B5EF4-FFF2-40B4-BE49-F238E27FC236}">
                <a16:creationId xmlns:a16="http://schemas.microsoft.com/office/drawing/2014/main" id="{41A6539E-11C8-47EE-B64A-95AC838700C8}"/>
              </a:ext>
            </a:extLst>
          </p:cNvPr>
          <p:cNvGrpSpPr/>
          <p:nvPr/>
        </p:nvGrpSpPr>
        <p:grpSpPr>
          <a:xfrm>
            <a:off x="269858" y="788212"/>
            <a:ext cx="2651761" cy="1798958"/>
            <a:chOff x="232335" y="1687026"/>
            <a:chExt cx="4320000" cy="2930694"/>
          </a:xfrm>
        </p:grpSpPr>
        <p:pic>
          <p:nvPicPr>
            <p:cNvPr id="19" name="Imagem 18" descr="Uma imagem contendo Desenho técnico&#10;&#10;Descrição gerada automaticamente">
              <a:extLst>
                <a:ext uri="{FF2B5EF4-FFF2-40B4-BE49-F238E27FC236}">
                  <a16:creationId xmlns:a16="http://schemas.microsoft.com/office/drawing/2014/main" id="{A50EE2C3-FF34-4595-A422-51ABA731BFD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5157" y="1985265"/>
              <a:ext cx="4154356" cy="2476696"/>
            </a:xfrm>
            <a:prstGeom prst="rect">
              <a:avLst/>
            </a:prstGeom>
            <a:ln w="12700">
              <a:noFill/>
            </a:ln>
          </p:spPr>
        </p:pic>
        <p:sp>
          <p:nvSpPr>
            <p:cNvPr id="20" name="Retângulo 19">
              <a:extLst>
                <a:ext uri="{FF2B5EF4-FFF2-40B4-BE49-F238E27FC236}">
                  <a16:creationId xmlns:a16="http://schemas.microsoft.com/office/drawing/2014/main" id="{F97C2AE1-C4D0-43BE-98C7-13191B58416B}"/>
                </a:ext>
              </a:extLst>
            </p:cNvPr>
            <p:cNvSpPr/>
            <p:nvPr/>
          </p:nvSpPr>
          <p:spPr>
            <a:xfrm>
              <a:off x="232335" y="1687026"/>
              <a:ext cx="4320000" cy="288000"/>
            </a:xfrm>
            <a:prstGeom prst="rect">
              <a:avLst/>
            </a:prstGeom>
            <a:solidFill>
              <a:srgbClr val="B50130"/>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t>FALL 1</a:t>
              </a:r>
            </a:p>
          </p:txBody>
        </p:sp>
        <p:sp>
          <p:nvSpPr>
            <p:cNvPr id="21" name="Retângulo 20">
              <a:extLst>
                <a:ext uri="{FF2B5EF4-FFF2-40B4-BE49-F238E27FC236}">
                  <a16:creationId xmlns:a16="http://schemas.microsoft.com/office/drawing/2014/main" id="{CBC3335B-6AC2-4C6A-BFBF-3440ED2315E0}"/>
                </a:ext>
              </a:extLst>
            </p:cNvPr>
            <p:cNvSpPr/>
            <p:nvPr/>
          </p:nvSpPr>
          <p:spPr>
            <a:xfrm>
              <a:off x="232335" y="1983200"/>
              <a:ext cx="4320000" cy="2634520"/>
            </a:xfrm>
            <a:prstGeom prst="rect">
              <a:avLst/>
            </a:prstGeom>
            <a:no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Retângulo 22">
            <a:extLst>
              <a:ext uri="{FF2B5EF4-FFF2-40B4-BE49-F238E27FC236}">
                <a16:creationId xmlns:a16="http://schemas.microsoft.com/office/drawing/2014/main" id="{3CF41DB2-D528-4028-90EB-23EDCB5C51F8}"/>
              </a:ext>
            </a:extLst>
          </p:cNvPr>
          <p:cNvSpPr/>
          <p:nvPr/>
        </p:nvSpPr>
        <p:spPr>
          <a:xfrm>
            <a:off x="1436370" y="1920240"/>
            <a:ext cx="297180" cy="411480"/>
          </a:xfrm>
          <a:prstGeom prst="rect">
            <a:avLst/>
          </a:prstGeom>
          <a:noFill/>
          <a:ln w="12700">
            <a:solidFill>
              <a:srgbClr val="B501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3361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Imagem de vídeo game&#10;&#10;Descrição gerada automaticamente com confiança média">
            <a:extLst>
              <a:ext uri="{FF2B5EF4-FFF2-40B4-BE49-F238E27FC236}">
                <a16:creationId xmlns:a16="http://schemas.microsoft.com/office/drawing/2014/main" id="{147587F3-5EEB-4FD2-966A-F6258B5900FF}"/>
              </a:ext>
            </a:extLst>
          </p:cNvPr>
          <p:cNvPicPr>
            <a:picLocks noChangeAspect="1"/>
          </p:cNvPicPr>
          <p:nvPr/>
        </p:nvPicPr>
        <p:blipFill rotWithShape="1">
          <a:blip r:embed="rId2"/>
          <a:srcRect l="3808" r="19321" b="1974"/>
          <a:stretch/>
        </p:blipFill>
        <p:spPr>
          <a:xfrm>
            <a:off x="3191477" y="788212"/>
            <a:ext cx="5682277" cy="3952421"/>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11</a:t>
            </a:fld>
            <a:r>
              <a:rPr lang="de-DE"/>
              <a:t> |</a:t>
            </a:r>
          </a:p>
        </p:txBody>
      </p:sp>
      <p:sp>
        <p:nvSpPr>
          <p:cNvPr id="18" name="CaixaDeTexto 17">
            <a:extLst>
              <a:ext uri="{FF2B5EF4-FFF2-40B4-BE49-F238E27FC236}">
                <a16:creationId xmlns:a16="http://schemas.microsoft.com/office/drawing/2014/main" id="{9C427A16-C6B0-4D60-8516-D45B26E2FD3F}"/>
              </a:ext>
            </a:extLst>
          </p:cNvPr>
          <p:cNvSpPr txBox="1"/>
          <p:nvPr/>
        </p:nvSpPr>
        <p:spPr>
          <a:xfrm>
            <a:off x="270245" y="2814863"/>
            <a:ext cx="2921233" cy="1538883"/>
          </a:xfrm>
          <a:prstGeom prst="rect">
            <a:avLst/>
          </a:prstGeom>
          <a:solidFill>
            <a:srgbClr val="B50130"/>
          </a:solidFill>
        </p:spPr>
        <p:txBody>
          <a:bodyPr wrap="square" rtlCol="0">
            <a:spAutoFit/>
          </a:bodyPr>
          <a:lstStyle/>
          <a:p>
            <a:pPr>
              <a:spcAft>
                <a:spcPts val="600"/>
              </a:spcAft>
            </a:pPr>
            <a:r>
              <a:rPr lang="de-DE" sz="1400" b="1" dirty="0">
                <a:solidFill>
                  <a:schemeClr val="bg1"/>
                </a:solidFill>
                <a:effectLst>
                  <a:outerShdw blurRad="38100" dist="38100" dir="2700000" algn="tl">
                    <a:srgbClr val="000000">
                      <a:alpha val="43137"/>
                    </a:srgbClr>
                  </a:outerShdw>
                </a:effectLst>
              </a:rPr>
              <a:t>SCHRITT 2:</a:t>
            </a:r>
          </a:p>
          <a:p>
            <a:pPr>
              <a:spcAft>
                <a:spcPts val="600"/>
              </a:spcAft>
            </a:pPr>
            <a:r>
              <a:rPr lang="de-DE" sz="1400" dirty="0">
                <a:solidFill>
                  <a:schemeClr val="bg1"/>
                </a:solidFill>
              </a:rPr>
              <a:t>Lösen Sie die Schrauben der vier Verbindungsstellen, an denen die Schmutzfänger verbunden sind.</a:t>
            </a:r>
          </a:p>
          <a:p>
            <a:pPr>
              <a:spcAft>
                <a:spcPts val="600"/>
              </a:spcAft>
            </a:pPr>
            <a:r>
              <a:rPr lang="de-DE" sz="1400" dirty="0">
                <a:solidFill>
                  <a:schemeClr val="bg1"/>
                </a:solidFill>
              </a:rPr>
              <a:t>Achten Sie darauf, sie nicht komplett zu entfernen.</a:t>
            </a:r>
          </a:p>
        </p:txBody>
      </p:sp>
      <p:grpSp>
        <p:nvGrpSpPr>
          <p:cNvPr id="17" name="Agrupar 16">
            <a:extLst>
              <a:ext uri="{FF2B5EF4-FFF2-40B4-BE49-F238E27FC236}">
                <a16:creationId xmlns:a16="http://schemas.microsoft.com/office/drawing/2014/main" id="{3801DB83-3F85-4D8F-8A8B-66A2BA67B700}"/>
              </a:ext>
            </a:extLst>
          </p:cNvPr>
          <p:cNvGrpSpPr/>
          <p:nvPr/>
        </p:nvGrpSpPr>
        <p:grpSpPr>
          <a:xfrm>
            <a:off x="269858" y="788212"/>
            <a:ext cx="2651761" cy="1798958"/>
            <a:chOff x="232335" y="1687026"/>
            <a:chExt cx="4320000" cy="2930694"/>
          </a:xfrm>
        </p:grpSpPr>
        <p:pic>
          <p:nvPicPr>
            <p:cNvPr id="19" name="Imagem 18" descr="Uma imagem contendo Desenho técnico&#10;&#10;Descrição gerada automaticamente">
              <a:extLst>
                <a:ext uri="{FF2B5EF4-FFF2-40B4-BE49-F238E27FC236}">
                  <a16:creationId xmlns:a16="http://schemas.microsoft.com/office/drawing/2014/main" id="{052314A6-C172-44F9-A775-F35DC4F4F27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5157" y="1985265"/>
              <a:ext cx="4154356" cy="2476696"/>
            </a:xfrm>
            <a:prstGeom prst="rect">
              <a:avLst/>
            </a:prstGeom>
            <a:ln w="12700">
              <a:noFill/>
            </a:ln>
          </p:spPr>
        </p:pic>
        <p:sp>
          <p:nvSpPr>
            <p:cNvPr id="20" name="Retângulo 19">
              <a:extLst>
                <a:ext uri="{FF2B5EF4-FFF2-40B4-BE49-F238E27FC236}">
                  <a16:creationId xmlns:a16="http://schemas.microsoft.com/office/drawing/2014/main" id="{53DE1EE3-6CAF-4D06-AF8B-D08BBC4DA5DA}"/>
                </a:ext>
              </a:extLst>
            </p:cNvPr>
            <p:cNvSpPr/>
            <p:nvPr/>
          </p:nvSpPr>
          <p:spPr>
            <a:xfrm>
              <a:off x="232335" y="1687026"/>
              <a:ext cx="4320000" cy="288000"/>
            </a:xfrm>
            <a:prstGeom prst="rect">
              <a:avLst/>
            </a:prstGeom>
            <a:solidFill>
              <a:srgbClr val="B50130"/>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t>FALL 1</a:t>
              </a:r>
            </a:p>
          </p:txBody>
        </p:sp>
        <p:sp>
          <p:nvSpPr>
            <p:cNvPr id="21" name="Retângulo 20">
              <a:extLst>
                <a:ext uri="{FF2B5EF4-FFF2-40B4-BE49-F238E27FC236}">
                  <a16:creationId xmlns:a16="http://schemas.microsoft.com/office/drawing/2014/main" id="{83AB45B5-7D14-4ADE-B600-D85A189A305A}"/>
                </a:ext>
              </a:extLst>
            </p:cNvPr>
            <p:cNvSpPr/>
            <p:nvPr/>
          </p:nvSpPr>
          <p:spPr>
            <a:xfrm>
              <a:off x="232335" y="1983200"/>
              <a:ext cx="4320000" cy="2634520"/>
            </a:xfrm>
            <a:prstGeom prst="rect">
              <a:avLst/>
            </a:prstGeom>
            <a:no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Retângulo 22">
            <a:extLst>
              <a:ext uri="{FF2B5EF4-FFF2-40B4-BE49-F238E27FC236}">
                <a16:creationId xmlns:a16="http://schemas.microsoft.com/office/drawing/2014/main" id="{82C89053-7C98-47E5-BB64-8174AA47581E}"/>
              </a:ext>
            </a:extLst>
          </p:cNvPr>
          <p:cNvSpPr/>
          <p:nvPr/>
        </p:nvSpPr>
        <p:spPr>
          <a:xfrm>
            <a:off x="1436370" y="1920240"/>
            <a:ext cx="297180" cy="411480"/>
          </a:xfrm>
          <a:prstGeom prst="rect">
            <a:avLst/>
          </a:prstGeom>
          <a:noFill/>
          <a:ln w="12700">
            <a:solidFill>
              <a:srgbClr val="B501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106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Diagrama&#10;&#10;Descrição gerada automaticamente">
            <a:extLst>
              <a:ext uri="{FF2B5EF4-FFF2-40B4-BE49-F238E27FC236}">
                <a16:creationId xmlns:a16="http://schemas.microsoft.com/office/drawing/2014/main" id="{6583957A-4DB3-4175-8791-81D28ADE745F}"/>
              </a:ext>
            </a:extLst>
          </p:cNvPr>
          <p:cNvPicPr>
            <a:picLocks noChangeAspect="1"/>
          </p:cNvPicPr>
          <p:nvPr/>
        </p:nvPicPr>
        <p:blipFill rotWithShape="1">
          <a:blip r:embed="rId2"/>
          <a:srcRect l="6474" r="12965"/>
          <a:stretch/>
        </p:blipFill>
        <p:spPr>
          <a:xfrm>
            <a:off x="3191476" y="788212"/>
            <a:ext cx="5682277" cy="3952421"/>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12</a:t>
            </a:fld>
            <a:r>
              <a:rPr lang="de-DE"/>
              <a:t> |</a:t>
            </a:r>
          </a:p>
        </p:txBody>
      </p:sp>
      <p:sp>
        <p:nvSpPr>
          <p:cNvPr id="18" name="CaixaDeTexto 17">
            <a:extLst>
              <a:ext uri="{FF2B5EF4-FFF2-40B4-BE49-F238E27FC236}">
                <a16:creationId xmlns:a16="http://schemas.microsoft.com/office/drawing/2014/main" id="{9C427A16-C6B0-4D60-8516-D45B26E2FD3F}"/>
              </a:ext>
            </a:extLst>
          </p:cNvPr>
          <p:cNvSpPr txBox="1"/>
          <p:nvPr/>
        </p:nvSpPr>
        <p:spPr>
          <a:xfrm>
            <a:off x="269859" y="2657198"/>
            <a:ext cx="2921620" cy="1969770"/>
          </a:xfrm>
          <a:prstGeom prst="rect">
            <a:avLst/>
          </a:prstGeom>
          <a:solidFill>
            <a:srgbClr val="B50130"/>
          </a:solidFill>
        </p:spPr>
        <p:txBody>
          <a:bodyPr wrap="square" rtlCol="0">
            <a:spAutoFit/>
          </a:bodyPr>
          <a:lstStyle/>
          <a:p>
            <a:pPr>
              <a:spcAft>
                <a:spcPts val="600"/>
              </a:spcAft>
            </a:pPr>
            <a:r>
              <a:rPr lang="de-DE" sz="1400" b="1" dirty="0">
                <a:solidFill>
                  <a:schemeClr val="bg1"/>
                </a:solidFill>
                <a:effectLst>
                  <a:outerShdw blurRad="38100" dist="38100" dir="2700000" algn="tl">
                    <a:srgbClr val="000000">
                      <a:alpha val="43137"/>
                    </a:srgbClr>
                  </a:outerShdw>
                </a:effectLst>
              </a:rPr>
              <a:t>SCHRITT 3:</a:t>
            </a:r>
          </a:p>
          <a:p>
            <a:pPr marL="285750" indent="-285750">
              <a:spcAft>
                <a:spcPts val="600"/>
              </a:spcAft>
              <a:buFont typeface="Arial" panose="020B0604020202020204" pitchFamily="34" charset="0"/>
              <a:buChar char="•"/>
            </a:pPr>
            <a:r>
              <a:rPr lang="de-DE" sz="1400" dirty="0">
                <a:solidFill>
                  <a:schemeClr val="bg1"/>
                </a:solidFill>
              </a:rPr>
              <a:t>Lösen Sie die Schrauben der Laschen, die zur Neigungsanpassung an das Dach gebogen werden.</a:t>
            </a:r>
          </a:p>
          <a:p>
            <a:pPr marL="285750" indent="-285750">
              <a:spcAft>
                <a:spcPts val="600"/>
              </a:spcAft>
              <a:buFont typeface="Arial" panose="020B0604020202020204" pitchFamily="34" charset="0"/>
              <a:buChar char="•"/>
            </a:pPr>
            <a:r>
              <a:rPr lang="de-DE" sz="1400" dirty="0">
                <a:solidFill>
                  <a:schemeClr val="bg1"/>
                </a:solidFill>
              </a:rPr>
              <a:t>Entfernen Sie die Schrauben der Lasche, welche justiert werden soll.</a:t>
            </a:r>
          </a:p>
        </p:txBody>
      </p:sp>
      <p:grpSp>
        <p:nvGrpSpPr>
          <p:cNvPr id="17" name="Agrupar 16">
            <a:extLst>
              <a:ext uri="{FF2B5EF4-FFF2-40B4-BE49-F238E27FC236}">
                <a16:creationId xmlns:a16="http://schemas.microsoft.com/office/drawing/2014/main" id="{8E9C651D-207B-4C19-B514-99BAE8C7AD27}"/>
              </a:ext>
            </a:extLst>
          </p:cNvPr>
          <p:cNvGrpSpPr/>
          <p:nvPr/>
        </p:nvGrpSpPr>
        <p:grpSpPr>
          <a:xfrm>
            <a:off x="269858" y="788212"/>
            <a:ext cx="2651761" cy="1798958"/>
            <a:chOff x="232335" y="1687026"/>
            <a:chExt cx="4320000" cy="2930694"/>
          </a:xfrm>
        </p:grpSpPr>
        <p:pic>
          <p:nvPicPr>
            <p:cNvPr id="19" name="Imagem 18" descr="Uma imagem contendo Desenho técnico&#10;&#10;Descrição gerada automaticamente">
              <a:extLst>
                <a:ext uri="{FF2B5EF4-FFF2-40B4-BE49-F238E27FC236}">
                  <a16:creationId xmlns:a16="http://schemas.microsoft.com/office/drawing/2014/main" id="{FF44705C-F74E-4633-A58B-CC20F35D7EF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5157" y="1985265"/>
              <a:ext cx="4154356" cy="2476696"/>
            </a:xfrm>
            <a:prstGeom prst="rect">
              <a:avLst/>
            </a:prstGeom>
            <a:ln w="12700">
              <a:noFill/>
            </a:ln>
          </p:spPr>
        </p:pic>
        <p:sp>
          <p:nvSpPr>
            <p:cNvPr id="20" name="Retângulo 19">
              <a:extLst>
                <a:ext uri="{FF2B5EF4-FFF2-40B4-BE49-F238E27FC236}">
                  <a16:creationId xmlns:a16="http://schemas.microsoft.com/office/drawing/2014/main" id="{DFF1B6F7-D31F-4622-9CC2-C6981CF0653D}"/>
                </a:ext>
              </a:extLst>
            </p:cNvPr>
            <p:cNvSpPr/>
            <p:nvPr/>
          </p:nvSpPr>
          <p:spPr>
            <a:xfrm>
              <a:off x="232335" y="1687026"/>
              <a:ext cx="4320000" cy="288000"/>
            </a:xfrm>
            <a:prstGeom prst="rect">
              <a:avLst/>
            </a:prstGeom>
            <a:solidFill>
              <a:srgbClr val="B50130"/>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t>FALL 1</a:t>
              </a:r>
            </a:p>
          </p:txBody>
        </p:sp>
        <p:sp>
          <p:nvSpPr>
            <p:cNvPr id="21" name="Retângulo 20">
              <a:extLst>
                <a:ext uri="{FF2B5EF4-FFF2-40B4-BE49-F238E27FC236}">
                  <a16:creationId xmlns:a16="http://schemas.microsoft.com/office/drawing/2014/main" id="{056F72C1-6887-4A2B-831E-EE0681B64F48}"/>
                </a:ext>
              </a:extLst>
            </p:cNvPr>
            <p:cNvSpPr/>
            <p:nvPr/>
          </p:nvSpPr>
          <p:spPr>
            <a:xfrm>
              <a:off x="232335" y="1983200"/>
              <a:ext cx="4320000" cy="2634520"/>
            </a:xfrm>
            <a:prstGeom prst="rect">
              <a:avLst/>
            </a:prstGeom>
            <a:no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Retângulo 22">
            <a:extLst>
              <a:ext uri="{FF2B5EF4-FFF2-40B4-BE49-F238E27FC236}">
                <a16:creationId xmlns:a16="http://schemas.microsoft.com/office/drawing/2014/main" id="{1D5C61BB-C70C-4974-A9C3-1F0F0458850D}"/>
              </a:ext>
            </a:extLst>
          </p:cNvPr>
          <p:cNvSpPr/>
          <p:nvPr/>
        </p:nvSpPr>
        <p:spPr>
          <a:xfrm>
            <a:off x="1436370" y="1920240"/>
            <a:ext cx="297180" cy="411480"/>
          </a:xfrm>
          <a:prstGeom prst="rect">
            <a:avLst/>
          </a:prstGeom>
          <a:noFill/>
          <a:ln w="12700">
            <a:solidFill>
              <a:srgbClr val="B501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423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13</a:t>
            </a:fld>
            <a:r>
              <a:rPr lang="de-DE"/>
              <a:t> |</a:t>
            </a:r>
          </a:p>
        </p:txBody>
      </p:sp>
      <p:sp>
        <p:nvSpPr>
          <p:cNvPr id="12" name="CaixaDeTexto 11">
            <a:extLst>
              <a:ext uri="{FF2B5EF4-FFF2-40B4-BE49-F238E27FC236}">
                <a16:creationId xmlns:a16="http://schemas.microsoft.com/office/drawing/2014/main" id="{8E798CB7-8287-4097-8851-8D3BEA0867FE}"/>
              </a:ext>
            </a:extLst>
          </p:cNvPr>
          <p:cNvSpPr txBox="1"/>
          <p:nvPr/>
        </p:nvSpPr>
        <p:spPr>
          <a:xfrm>
            <a:off x="3399751" y="753710"/>
            <a:ext cx="2344498" cy="954107"/>
          </a:xfrm>
          <a:prstGeom prst="rect">
            <a:avLst/>
          </a:prstGeom>
          <a:noFill/>
        </p:spPr>
        <p:txBody>
          <a:bodyPr wrap="square" rtlCol="0">
            <a:spAutoFit/>
          </a:bodyPr>
          <a:lstStyle/>
          <a:p>
            <a:pPr algn="ctr">
              <a:spcAft>
                <a:spcPts val="600"/>
              </a:spcAft>
            </a:pPr>
            <a:r>
              <a:rPr lang="de-DE" sz="1400" dirty="0">
                <a:solidFill>
                  <a:schemeClr val="bg1">
                    <a:lumMod val="50000"/>
                  </a:schemeClr>
                </a:solidFill>
              </a:rPr>
              <a:t>Der verstellbare Dachrahmen ermöglicht eine Winkelverstellung in beide Richtungen.</a:t>
            </a:r>
          </a:p>
        </p:txBody>
      </p:sp>
      <p:grpSp>
        <p:nvGrpSpPr>
          <p:cNvPr id="7" name="Agrupar 6">
            <a:extLst>
              <a:ext uri="{FF2B5EF4-FFF2-40B4-BE49-F238E27FC236}">
                <a16:creationId xmlns:a16="http://schemas.microsoft.com/office/drawing/2014/main" id="{135A1866-F14C-4462-83BF-1C4543801388}"/>
              </a:ext>
            </a:extLst>
          </p:cNvPr>
          <p:cNvGrpSpPr/>
          <p:nvPr/>
        </p:nvGrpSpPr>
        <p:grpSpPr>
          <a:xfrm>
            <a:off x="168000" y="1687026"/>
            <a:ext cx="4320000" cy="2930694"/>
            <a:chOff x="232335" y="1687026"/>
            <a:chExt cx="4320000" cy="2930694"/>
          </a:xfrm>
        </p:grpSpPr>
        <p:pic>
          <p:nvPicPr>
            <p:cNvPr id="9" name="Imagem 8" descr="Uma imagem contendo Desenho técnico&#10;&#10;Descrição gerada automaticamente">
              <a:extLst>
                <a:ext uri="{FF2B5EF4-FFF2-40B4-BE49-F238E27FC236}">
                  <a16:creationId xmlns:a16="http://schemas.microsoft.com/office/drawing/2014/main" id="{4BE690F1-3CAB-497A-8BAC-333204F20E1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15157" y="1985265"/>
              <a:ext cx="4154356" cy="2476696"/>
            </a:xfrm>
            <a:prstGeom prst="rect">
              <a:avLst/>
            </a:prstGeom>
            <a:ln w="12700">
              <a:noFill/>
            </a:ln>
          </p:spPr>
        </p:pic>
        <p:sp>
          <p:nvSpPr>
            <p:cNvPr id="5" name="Retângulo 4">
              <a:extLst>
                <a:ext uri="{FF2B5EF4-FFF2-40B4-BE49-F238E27FC236}">
                  <a16:creationId xmlns:a16="http://schemas.microsoft.com/office/drawing/2014/main" id="{5D0846C5-2502-427E-BAB5-218BBAAFEC50}"/>
                </a:ext>
              </a:extLst>
            </p:cNvPr>
            <p:cNvSpPr/>
            <p:nvPr/>
          </p:nvSpPr>
          <p:spPr>
            <a:xfrm>
              <a:off x="232335" y="1687026"/>
              <a:ext cx="4320000" cy="288000"/>
            </a:xfrm>
            <a:prstGeom prst="rect">
              <a:avLst/>
            </a:prstGeom>
            <a:solidFill>
              <a:srgbClr val="B50130"/>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FALL 1</a:t>
              </a:r>
            </a:p>
          </p:txBody>
        </p:sp>
        <p:sp>
          <p:nvSpPr>
            <p:cNvPr id="15" name="Retângulo 14">
              <a:extLst>
                <a:ext uri="{FF2B5EF4-FFF2-40B4-BE49-F238E27FC236}">
                  <a16:creationId xmlns:a16="http://schemas.microsoft.com/office/drawing/2014/main" id="{C79D4995-3C55-4451-A405-482090A36652}"/>
                </a:ext>
              </a:extLst>
            </p:cNvPr>
            <p:cNvSpPr/>
            <p:nvPr/>
          </p:nvSpPr>
          <p:spPr>
            <a:xfrm>
              <a:off x="232335" y="1983200"/>
              <a:ext cx="4320000" cy="2634520"/>
            </a:xfrm>
            <a:prstGeom prst="rect">
              <a:avLst/>
            </a:prstGeom>
            <a:no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9" name="Retângulo 18">
            <a:extLst>
              <a:ext uri="{FF2B5EF4-FFF2-40B4-BE49-F238E27FC236}">
                <a16:creationId xmlns:a16="http://schemas.microsoft.com/office/drawing/2014/main" id="{1643F9E0-E8DF-456C-9EA4-D688EB2383A8}"/>
              </a:ext>
            </a:extLst>
          </p:cNvPr>
          <p:cNvSpPr/>
          <p:nvPr/>
        </p:nvSpPr>
        <p:spPr>
          <a:xfrm>
            <a:off x="64988" y="1630473"/>
            <a:ext cx="4504212" cy="304856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Agrupar 17">
            <a:extLst>
              <a:ext uri="{FF2B5EF4-FFF2-40B4-BE49-F238E27FC236}">
                <a16:creationId xmlns:a16="http://schemas.microsoft.com/office/drawing/2014/main" id="{628C18F7-ACF2-4041-B3FE-A66F35A4940E}"/>
              </a:ext>
            </a:extLst>
          </p:cNvPr>
          <p:cNvGrpSpPr/>
          <p:nvPr/>
        </p:nvGrpSpPr>
        <p:grpSpPr>
          <a:xfrm>
            <a:off x="4656000" y="1687026"/>
            <a:ext cx="4320000" cy="2930694"/>
            <a:chOff x="4683773" y="1687026"/>
            <a:chExt cx="4320000" cy="2930694"/>
          </a:xfrm>
        </p:grpSpPr>
        <p:pic>
          <p:nvPicPr>
            <p:cNvPr id="20" name="Imagem 19" descr="Diagrama&#10;&#10;Descrição gerada automaticamente">
              <a:extLst>
                <a:ext uri="{FF2B5EF4-FFF2-40B4-BE49-F238E27FC236}">
                  <a16:creationId xmlns:a16="http://schemas.microsoft.com/office/drawing/2014/main" id="{F1EC19B6-E2B6-406C-968B-633F1AAA09D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31773" y="1985265"/>
              <a:ext cx="4224000" cy="2476696"/>
            </a:xfrm>
            <a:prstGeom prst="rect">
              <a:avLst/>
            </a:prstGeom>
            <a:ln w="12700">
              <a:noFill/>
            </a:ln>
          </p:spPr>
        </p:pic>
        <p:sp>
          <p:nvSpPr>
            <p:cNvPr id="21" name="Retângulo 20">
              <a:extLst>
                <a:ext uri="{FF2B5EF4-FFF2-40B4-BE49-F238E27FC236}">
                  <a16:creationId xmlns:a16="http://schemas.microsoft.com/office/drawing/2014/main" id="{272A59D1-EC6C-4944-A588-992726EFB2C2}"/>
                </a:ext>
              </a:extLst>
            </p:cNvPr>
            <p:cNvSpPr/>
            <p:nvPr/>
          </p:nvSpPr>
          <p:spPr>
            <a:xfrm>
              <a:off x="4683773" y="1687026"/>
              <a:ext cx="4320000" cy="288000"/>
            </a:xfrm>
            <a:prstGeom prst="rect">
              <a:avLst/>
            </a:prstGeom>
            <a:solidFill>
              <a:srgbClr val="800000"/>
            </a:solid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FALL 2</a:t>
              </a:r>
            </a:p>
          </p:txBody>
        </p:sp>
        <p:sp>
          <p:nvSpPr>
            <p:cNvPr id="22" name="Retângulo 21">
              <a:extLst>
                <a:ext uri="{FF2B5EF4-FFF2-40B4-BE49-F238E27FC236}">
                  <a16:creationId xmlns:a16="http://schemas.microsoft.com/office/drawing/2014/main" id="{586763FA-DF1A-4584-8DFB-8C515B021284}"/>
                </a:ext>
              </a:extLst>
            </p:cNvPr>
            <p:cNvSpPr/>
            <p:nvPr/>
          </p:nvSpPr>
          <p:spPr>
            <a:xfrm>
              <a:off x="4683773" y="1983200"/>
              <a:ext cx="4320000" cy="2634520"/>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06490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14</a:t>
            </a:fld>
            <a:r>
              <a:rPr lang="de-DE"/>
              <a:t> |</a:t>
            </a:r>
          </a:p>
        </p:txBody>
      </p:sp>
      <p:pic>
        <p:nvPicPr>
          <p:cNvPr id="10" name="Imagem 9" descr="Diagrama&#10;&#10;Descrição gerada automaticamente">
            <a:extLst>
              <a:ext uri="{FF2B5EF4-FFF2-40B4-BE49-F238E27FC236}">
                <a16:creationId xmlns:a16="http://schemas.microsoft.com/office/drawing/2014/main" id="{FC57265F-EE9F-4FD0-883F-21E782624053}"/>
              </a:ext>
            </a:extLst>
          </p:cNvPr>
          <p:cNvPicPr>
            <a:picLocks noChangeAspect="1"/>
          </p:cNvPicPr>
          <p:nvPr/>
        </p:nvPicPr>
        <p:blipFill rotWithShape="1">
          <a:blip r:embed="rId2"/>
          <a:srcRect l="7805" r="15323"/>
          <a:stretch/>
        </p:blipFill>
        <p:spPr>
          <a:xfrm>
            <a:off x="3191478" y="788212"/>
            <a:ext cx="5682664" cy="3952421"/>
          </a:xfrm>
          <a:prstGeom prst="rect">
            <a:avLst/>
          </a:prstGeom>
          <a:ln w="12700">
            <a:solidFill>
              <a:srgbClr val="800000"/>
            </a:solidFill>
          </a:ln>
        </p:spPr>
      </p:pic>
      <p:sp>
        <p:nvSpPr>
          <p:cNvPr id="18" name="CaixaDeTexto 17">
            <a:extLst>
              <a:ext uri="{FF2B5EF4-FFF2-40B4-BE49-F238E27FC236}">
                <a16:creationId xmlns:a16="http://schemas.microsoft.com/office/drawing/2014/main" id="{9C427A16-C6B0-4D60-8516-D45B26E2FD3F}"/>
              </a:ext>
            </a:extLst>
          </p:cNvPr>
          <p:cNvSpPr txBox="1"/>
          <p:nvPr/>
        </p:nvSpPr>
        <p:spPr>
          <a:xfrm>
            <a:off x="269859" y="2814862"/>
            <a:ext cx="2921620" cy="1323439"/>
          </a:xfrm>
          <a:prstGeom prst="rect">
            <a:avLst/>
          </a:prstGeom>
          <a:solidFill>
            <a:srgbClr val="800000"/>
          </a:solidFill>
        </p:spPr>
        <p:txBody>
          <a:bodyPr wrap="square" rtlCol="0">
            <a:spAutoFit/>
          </a:bodyPr>
          <a:lstStyle/>
          <a:p>
            <a:pPr>
              <a:spcAft>
                <a:spcPts val="600"/>
              </a:spcAft>
            </a:pPr>
            <a:r>
              <a:rPr lang="de-DE" sz="1400" b="1" dirty="0">
                <a:solidFill>
                  <a:schemeClr val="bg1"/>
                </a:solidFill>
                <a:effectLst>
                  <a:outerShdw blurRad="38100" dist="38100" dir="2700000" algn="tl">
                    <a:srgbClr val="000000">
                      <a:alpha val="43137"/>
                    </a:srgbClr>
                  </a:outerShdw>
                </a:effectLst>
              </a:rPr>
              <a:t>SCHRITT 1:</a:t>
            </a:r>
          </a:p>
          <a:p>
            <a:pPr>
              <a:spcAft>
                <a:spcPts val="600"/>
              </a:spcAft>
            </a:pPr>
            <a:r>
              <a:rPr lang="de-DE" sz="1400" dirty="0">
                <a:solidFill>
                  <a:schemeClr val="bg1"/>
                </a:solidFill>
              </a:rPr>
              <a:t>Entfernen Sie die Schrauben, mit denen die Schmutzfänger am Dachrahmen befestigt sind.</a:t>
            </a:r>
          </a:p>
          <a:p>
            <a:pPr marL="285750" indent="-285750">
              <a:spcAft>
                <a:spcPts val="600"/>
              </a:spcAft>
              <a:buFont typeface="Wingdings" panose="05000000000000000000" pitchFamily="2" charset="2"/>
              <a:buChar char="Ø"/>
            </a:pPr>
            <a:r>
              <a:rPr lang="de-DE" sz="1400" dirty="0">
                <a:solidFill>
                  <a:schemeClr val="bg1"/>
                </a:solidFill>
              </a:rPr>
              <a:t>2 Schrauben an jeder Ecke</a:t>
            </a:r>
          </a:p>
        </p:txBody>
      </p:sp>
      <p:grpSp>
        <p:nvGrpSpPr>
          <p:cNvPr id="19" name="Agrupar 18">
            <a:extLst>
              <a:ext uri="{FF2B5EF4-FFF2-40B4-BE49-F238E27FC236}">
                <a16:creationId xmlns:a16="http://schemas.microsoft.com/office/drawing/2014/main" id="{7AC4D4E8-A5C3-44A9-ABBA-160F3592B422}"/>
              </a:ext>
            </a:extLst>
          </p:cNvPr>
          <p:cNvGrpSpPr/>
          <p:nvPr/>
        </p:nvGrpSpPr>
        <p:grpSpPr>
          <a:xfrm>
            <a:off x="269858" y="788212"/>
            <a:ext cx="2651761" cy="1798958"/>
            <a:chOff x="4683773" y="1687026"/>
            <a:chExt cx="4320000" cy="2930694"/>
          </a:xfrm>
        </p:grpSpPr>
        <p:pic>
          <p:nvPicPr>
            <p:cNvPr id="20" name="Imagem 19" descr="Diagrama&#10;&#10;Descrição gerada automaticamente">
              <a:extLst>
                <a:ext uri="{FF2B5EF4-FFF2-40B4-BE49-F238E27FC236}">
                  <a16:creationId xmlns:a16="http://schemas.microsoft.com/office/drawing/2014/main" id="{E003BD76-170A-4B62-BA33-A0BEB06F5B8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31773" y="1985265"/>
              <a:ext cx="4224000" cy="2476696"/>
            </a:xfrm>
            <a:prstGeom prst="rect">
              <a:avLst/>
            </a:prstGeom>
            <a:ln w="12700">
              <a:noFill/>
            </a:ln>
          </p:spPr>
        </p:pic>
        <p:sp>
          <p:nvSpPr>
            <p:cNvPr id="21" name="Retângulo 20">
              <a:extLst>
                <a:ext uri="{FF2B5EF4-FFF2-40B4-BE49-F238E27FC236}">
                  <a16:creationId xmlns:a16="http://schemas.microsoft.com/office/drawing/2014/main" id="{94917591-4855-46BA-AB8B-03B819A70AE0}"/>
                </a:ext>
              </a:extLst>
            </p:cNvPr>
            <p:cNvSpPr/>
            <p:nvPr/>
          </p:nvSpPr>
          <p:spPr>
            <a:xfrm>
              <a:off x="4683773" y="1687026"/>
              <a:ext cx="4320000" cy="288000"/>
            </a:xfrm>
            <a:prstGeom prst="rect">
              <a:avLst/>
            </a:prstGeom>
            <a:solidFill>
              <a:srgbClr val="800000"/>
            </a:solid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t>FALL 2</a:t>
              </a:r>
            </a:p>
          </p:txBody>
        </p:sp>
        <p:sp>
          <p:nvSpPr>
            <p:cNvPr id="22" name="Retângulo 21">
              <a:extLst>
                <a:ext uri="{FF2B5EF4-FFF2-40B4-BE49-F238E27FC236}">
                  <a16:creationId xmlns:a16="http://schemas.microsoft.com/office/drawing/2014/main" id="{A89DF7B7-5943-4104-B398-8AF5E9F37A09}"/>
                </a:ext>
              </a:extLst>
            </p:cNvPr>
            <p:cNvSpPr/>
            <p:nvPr/>
          </p:nvSpPr>
          <p:spPr>
            <a:xfrm>
              <a:off x="4683773" y="1983200"/>
              <a:ext cx="4320000" cy="2634520"/>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8" name="Retângulo 27">
            <a:extLst>
              <a:ext uri="{FF2B5EF4-FFF2-40B4-BE49-F238E27FC236}">
                <a16:creationId xmlns:a16="http://schemas.microsoft.com/office/drawing/2014/main" id="{F41DFCCC-F039-4634-ABC2-A9D138A28AAA}"/>
              </a:ext>
            </a:extLst>
          </p:cNvPr>
          <p:cNvSpPr/>
          <p:nvPr/>
        </p:nvSpPr>
        <p:spPr>
          <a:xfrm>
            <a:off x="1436370" y="1920240"/>
            <a:ext cx="297180" cy="411480"/>
          </a:xfrm>
          <a:prstGeom prst="rect">
            <a:avLst/>
          </a:prstGeom>
          <a:noFill/>
          <a:ln w="12700">
            <a:solidFill>
              <a:srgbClr val="8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026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Imagem de vídeo game&#10;&#10;Descrição gerada automaticamente com confiança média">
            <a:extLst>
              <a:ext uri="{FF2B5EF4-FFF2-40B4-BE49-F238E27FC236}">
                <a16:creationId xmlns:a16="http://schemas.microsoft.com/office/drawing/2014/main" id="{147587F3-5EEB-4FD2-966A-F6258B5900FF}"/>
              </a:ext>
            </a:extLst>
          </p:cNvPr>
          <p:cNvPicPr>
            <a:picLocks noChangeAspect="1"/>
          </p:cNvPicPr>
          <p:nvPr/>
        </p:nvPicPr>
        <p:blipFill rotWithShape="1">
          <a:blip r:embed="rId2"/>
          <a:srcRect l="3808" r="19321" b="1974"/>
          <a:stretch/>
        </p:blipFill>
        <p:spPr>
          <a:xfrm>
            <a:off x="3191477" y="788212"/>
            <a:ext cx="5682277" cy="3952421"/>
          </a:xfrm>
          <a:prstGeom prst="rect">
            <a:avLst/>
          </a:prstGeom>
          <a:ln w="12700">
            <a:solidFill>
              <a:srgbClr val="80000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15</a:t>
            </a:fld>
            <a:r>
              <a:rPr lang="de-DE"/>
              <a:t> |</a:t>
            </a:r>
          </a:p>
        </p:txBody>
      </p:sp>
      <p:sp>
        <p:nvSpPr>
          <p:cNvPr id="18" name="CaixaDeTexto 17">
            <a:extLst>
              <a:ext uri="{FF2B5EF4-FFF2-40B4-BE49-F238E27FC236}">
                <a16:creationId xmlns:a16="http://schemas.microsoft.com/office/drawing/2014/main" id="{9C427A16-C6B0-4D60-8516-D45B26E2FD3F}"/>
              </a:ext>
            </a:extLst>
          </p:cNvPr>
          <p:cNvSpPr txBox="1"/>
          <p:nvPr/>
        </p:nvSpPr>
        <p:spPr>
          <a:xfrm>
            <a:off x="184151" y="2814862"/>
            <a:ext cx="3007328" cy="1540425"/>
          </a:xfrm>
          <a:prstGeom prst="rect">
            <a:avLst/>
          </a:prstGeom>
          <a:solidFill>
            <a:srgbClr val="800000"/>
          </a:solidFill>
        </p:spPr>
        <p:txBody>
          <a:bodyPr wrap="square" rtlCol="0">
            <a:spAutoFit/>
          </a:bodyPr>
          <a:lstStyle/>
          <a:p>
            <a:pPr>
              <a:spcAft>
                <a:spcPts val="600"/>
              </a:spcAft>
            </a:pPr>
            <a:r>
              <a:rPr lang="de-DE" sz="1400" b="1" dirty="0">
                <a:solidFill>
                  <a:schemeClr val="bg1"/>
                </a:solidFill>
                <a:effectLst>
                  <a:outerShdw blurRad="38100" dist="38100" dir="2700000" algn="tl">
                    <a:srgbClr val="000000">
                      <a:alpha val="43137"/>
                    </a:srgbClr>
                  </a:outerShdw>
                </a:effectLst>
              </a:rPr>
              <a:t>SCHRITT 2:</a:t>
            </a:r>
          </a:p>
          <a:p>
            <a:pPr>
              <a:spcAft>
                <a:spcPts val="600"/>
              </a:spcAft>
            </a:pPr>
            <a:r>
              <a:rPr lang="de-DE" sz="1400" dirty="0">
                <a:solidFill>
                  <a:schemeClr val="bg1"/>
                </a:solidFill>
              </a:rPr>
              <a:t>Lösen Sie die Schrauben der vier Verbindungsstellen, an denen die Schmutzfänger verbunden sind.</a:t>
            </a:r>
          </a:p>
          <a:p>
            <a:pPr>
              <a:spcAft>
                <a:spcPts val="600"/>
              </a:spcAft>
            </a:pPr>
            <a:r>
              <a:rPr lang="de-DE" sz="1400" dirty="0">
                <a:solidFill>
                  <a:schemeClr val="bg1"/>
                </a:solidFill>
              </a:rPr>
              <a:t>Achten Sie darauf, sie nicht komplett zu entfernen.</a:t>
            </a:r>
          </a:p>
        </p:txBody>
      </p:sp>
      <p:grpSp>
        <p:nvGrpSpPr>
          <p:cNvPr id="14" name="Agrupar 13">
            <a:extLst>
              <a:ext uri="{FF2B5EF4-FFF2-40B4-BE49-F238E27FC236}">
                <a16:creationId xmlns:a16="http://schemas.microsoft.com/office/drawing/2014/main" id="{63F7C1A6-3202-4078-A86D-237F7C94FBB2}"/>
              </a:ext>
            </a:extLst>
          </p:cNvPr>
          <p:cNvGrpSpPr/>
          <p:nvPr/>
        </p:nvGrpSpPr>
        <p:grpSpPr>
          <a:xfrm>
            <a:off x="269858" y="788212"/>
            <a:ext cx="2651761" cy="1798958"/>
            <a:chOff x="4683773" y="1687026"/>
            <a:chExt cx="4320000" cy="2930694"/>
          </a:xfrm>
        </p:grpSpPr>
        <p:pic>
          <p:nvPicPr>
            <p:cNvPr id="15" name="Imagem 14" descr="Diagrama&#10;&#10;Descrição gerada automaticamente">
              <a:extLst>
                <a:ext uri="{FF2B5EF4-FFF2-40B4-BE49-F238E27FC236}">
                  <a16:creationId xmlns:a16="http://schemas.microsoft.com/office/drawing/2014/main" id="{576F0D26-688C-44E7-AD77-660D5C0768B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31773" y="1985265"/>
              <a:ext cx="4224000" cy="2476696"/>
            </a:xfrm>
            <a:prstGeom prst="rect">
              <a:avLst/>
            </a:prstGeom>
            <a:ln w="12700">
              <a:noFill/>
            </a:ln>
          </p:spPr>
        </p:pic>
        <p:sp>
          <p:nvSpPr>
            <p:cNvPr id="21" name="Retângulo 20">
              <a:extLst>
                <a:ext uri="{FF2B5EF4-FFF2-40B4-BE49-F238E27FC236}">
                  <a16:creationId xmlns:a16="http://schemas.microsoft.com/office/drawing/2014/main" id="{7E17812D-653F-434E-ADB4-1106528353AA}"/>
                </a:ext>
              </a:extLst>
            </p:cNvPr>
            <p:cNvSpPr/>
            <p:nvPr/>
          </p:nvSpPr>
          <p:spPr>
            <a:xfrm>
              <a:off x="4683773" y="1687026"/>
              <a:ext cx="4320000" cy="288000"/>
            </a:xfrm>
            <a:prstGeom prst="rect">
              <a:avLst/>
            </a:prstGeom>
            <a:solidFill>
              <a:srgbClr val="800000"/>
            </a:solid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t>FALL 2</a:t>
              </a:r>
            </a:p>
          </p:txBody>
        </p:sp>
        <p:sp>
          <p:nvSpPr>
            <p:cNvPr id="22" name="Retângulo 21">
              <a:extLst>
                <a:ext uri="{FF2B5EF4-FFF2-40B4-BE49-F238E27FC236}">
                  <a16:creationId xmlns:a16="http://schemas.microsoft.com/office/drawing/2014/main" id="{85D74090-981E-4C0C-A27F-6EFD51171BAB}"/>
                </a:ext>
              </a:extLst>
            </p:cNvPr>
            <p:cNvSpPr/>
            <p:nvPr/>
          </p:nvSpPr>
          <p:spPr>
            <a:xfrm>
              <a:off x="4683773" y="1983200"/>
              <a:ext cx="4320000" cy="2634520"/>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Retângulo 22">
            <a:extLst>
              <a:ext uri="{FF2B5EF4-FFF2-40B4-BE49-F238E27FC236}">
                <a16:creationId xmlns:a16="http://schemas.microsoft.com/office/drawing/2014/main" id="{4BF7A1F7-F30E-40C3-A9C2-B68D144A7597}"/>
              </a:ext>
            </a:extLst>
          </p:cNvPr>
          <p:cNvSpPr/>
          <p:nvPr/>
        </p:nvSpPr>
        <p:spPr>
          <a:xfrm>
            <a:off x="1436370" y="1920240"/>
            <a:ext cx="297180" cy="411480"/>
          </a:xfrm>
          <a:prstGeom prst="rect">
            <a:avLst/>
          </a:prstGeom>
          <a:noFill/>
          <a:ln w="12700">
            <a:solidFill>
              <a:srgbClr val="8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4393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16</a:t>
            </a:fld>
            <a:r>
              <a:rPr lang="de-DE"/>
              <a:t> |</a:t>
            </a:r>
          </a:p>
        </p:txBody>
      </p:sp>
      <p:sp>
        <p:nvSpPr>
          <p:cNvPr id="18" name="CaixaDeTexto 17">
            <a:extLst>
              <a:ext uri="{FF2B5EF4-FFF2-40B4-BE49-F238E27FC236}">
                <a16:creationId xmlns:a16="http://schemas.microsoft.com/office/drawing/2014/main" id="{9C427A16-C6B0-4D60-8516-D45B26E2FD3F}"/>
              </a:ext>
            </a:extLst>
          </p:cNvPr>
          <p:cNvSpPr txBox="1"/>
          <p:nvPr/>
        </p:nvSpPr>
        <p:spPr>
          <a:xfrm>
            <a:off x="269859" y="2814863"/>
            <a:ext cx="2921620" cy="1969770"/>
          </a:xfrm>
          <a:prstGeom prst="rect">
            <a:avLst/>
          </a:prstGeom>
          <a:solidFill>
            <a:srgbClr val="800000"/>
          </a:solidFill>
        </p:spPr>
        <p:txBody>
          <a:bodyPr wrap="square" rtlCol="0">
            <a:spAutoFit/>
          </a:bodyPr>
          <a:lstStyle/>
          <a:p>
            <a:pPr>
              <a:spcAft>
                <a:spcPts val="600"/>
              </a:spcAft>
            </a:pPr>
            <a:r>
              <a:rPr lang="de-DE" sz="1400" b="1" dirty="0">
                <a:solidFill>
                  <a:schemeClr val="bg1"/>
                </a:solidFill>
                <a:effectLst>
                  <a:outerShdw blurRad="38100" dist="38100" dir="2700000" algn="tl">
                    <a:srgbClr val="000000">
                      <a:alpha val="43137"/>
                    </a:srgbClr>
                  </a:outerShdw>
                </a:effectLst>
              </a:rPr>
              <a:t>SCHRITT 3:</a:t>
            </a:r>
          </a:p>
          <a:p>
            <a:pPr marL="285750" indent="-285750">
              <a:spcAft>
                <a:spcPts val="600"/>
              </a:spcAft>
              <a:buFont typeface="Arial" panose="020B0604020202020204" pitchFamily="34" charset="0"/>
              <a:buChar char="•"/>
            </a:pPr>
            <a:r>
              <a:rPr lang="de-DE" sz="1400" dirty="0">
                <a:solidFill>
                  <a:schemeClr val="bg1"/>
                </a:solidFill>
              </a:rPr>
              <a:t>Lösen Sie die Schrauben der Laschen, die zur Neigungsanpassung an das Dach gebogen werden.</a:t>
            </a:r>
          </a:p>
          <a:p>
            <a:pPr marL="285750" indent="-285750">
              <a:spcAft>
                <a:spcPts val="600"/>
              </a:spcAft>
              <a:buFont typeface="Arial" panose="020B0604020202020204" pitchFamily="34" charset="0"/>
              <a:buChar char="•"/>
            </a:pPr>
            <a:r>
              <a:rPr lang="de-DE" sz="1400" dirty="0">
                <a:solidFill>
                  <a:schemeClr val="bg1"/>
                </a:solidFill>
              </a:rPr>
              <a:t>Entfernen Sie die Schrauben der Lasche, welche justiert werden soll.</a:t>
            </a:r>
          </a:p>
        </p:txBody>
      </p:sp>
      <p:pic>
        <p:nvPicPr>
          <p:cNvPr id="5" name="Imagem 4" descr="Diagrama&#10;&#10;Descrição gerada automaticamente">
            <a:extLst>
              <a:ext uri="{FF2B5EF4-FFF2-40B4-BE49-F238E27FC236}">
                <a16:creationId xmlns:a16="http://schemas.microsoft.com/office/drawing/2014/main" id="{41D2A829-7072-424E-84CF-D6BA2562813A}"/>
              </a:ext>
            </a:extLst>
          </p:cNvPr>
          <p:cNvPicPr>
            <a:picLocks noChangeAspect="1"/>
          </p:cNvPicPr>
          <p:nvPr/>
        </p:nvPicPr>
        <p:blipFill rotWithShape="1">
          <a:blip r:embed="rId2"/>
          <a:srcRect l="12342" r="12342"/>
          <a:stretch/>
        </p:blipFill>
        <p:spPr>
          <a:xfrm>
            <a:off x="3191476" y="788210"/>
            <a:ext cx="5682277" cy="3952421"/>
          </a:xfrm>
          <a:prstGeom prst="rect">
            <a:avLst/>
          </a:prstGeom>
          <a:ln w="12700">
            <a:solidFill>
              <a:srgbClr val="800000"/>
            </a:solidFill>
          </a:ln>
        </p:spPr>
      </p:pic>
      <p:grpSp>
        <p:nvGrpSpPr>
          <p:cNvPr id="14" name="Agrupar 13">
            <a:extLst>
              <a:ext uri="{FF2B5EF4-FFF2-40B4-BE49-F238E27FC236}">
                <a16:creationId xmlns:a16="http://schemas.microsoft.com/office/drawing/2014/main" id="{EB100A26-52ED-4138-9651-B5019B3925EB}"/>
              </a:ext>
            </a:extLst>
          </p:cNvPr>
          <p:cNvGrpSpPr/>
          <p:nvPr/>
        </p:nvGrpSpPr>
        <p:grpSpPr>
          <a:xfrm>
            <a:off x="269858" y="788212"/>
            <a:ext cx="2651761" cy="1798958"/>
            <a:chOff x="4683773" y="1687026"/>
            <a:chExt cx="4320000" cy="2930694"/>
          </a:xfrm>
        </p:grpSpPr>
        <p:pic>
          <p:nvPicPr>
            <p:cNvPr id="15" name="Imagem 14" descr="Diagrama&#10;&#10;Descrição gerada automaticamente">
              <a:extLst>
                <a:ext uri="{FF2B5EF4-FFF2-40B4-BE49-F238E27FC236}">
                  <a16:creationId xmlns:a16="http://schemas.microsoft.com/office/drawing/2014/main" id="{8283645C-ED10-47DD-9FF9-514132C9413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31773" y="1985265"/>
              <a:ext cx="4224000" cy="2476696"/>
            </a:xfrm>
            <a:prstGeom prst="rect">
              <a:avLst/>
            </a:prstGeom>
            <a:ln w="12700">
              <a:noFill/>
            </a:ln>
          </p:spPr>
        </p:pic>
        <p:sp>
          <p:nvSpPr>
            <p:cNvPr id="21" name="Retângulo 20">
              <a:extLst>
                <a:ext uri="{FF2B5EF4-FFF2-40B4-BE49-F238E27FC236}">
                  <a16:creationId xmlns:a16="http://schemas.microsoft.com/office/drawing/2014/main" id="{B0B8D6DD-082F-4936-8DCA-17FF6B03850D}"/>
                </a:ext>
              </a:extLst>
            </p:cNvPr>
            <p:cNvSpPr/>
            <p:nvPr/>
          </p:nvSpPr>
          <p:spPr>
            <a:xfrm>
              <a:off x="4683773" y="1687026"/>
              <a:ext cx="4320000" cy="288000"/>
            </a:xfrm>
            <a:prstGeom prst="rect">
              <a:avLst/>
            </a:prstGeom>
            <a:solidFill>
              <a:srgbClr val="800000"/>
            </a:solid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t>FALL 2</a:t>
              </a:r>
            </a:p>
          </p:txBody>
        </p:sp>
        <p:sp>
          <p:nvSpPr>
            <p:cNvPr id="22" name="Retângulo 21">
              <a:extLst>
                <a:ext uri="{FF2B5EF4-FFF2-40B4-BE49-F238E27FC236}">
                  <a16:creationId xmlns:a16="http://schemas.microsoft.com/office/drawing/2014/main" id="{39770758-2C92-4CF2-BE5E-25F2DBF49E4E}"/>
                </a:ext>
              </a:extLst>
            </p:cNvPr>
            <p:cNvSpPr/>
            <p:nvPr/>
          </p:nvSpPr>
          <p:spPr>
            <a:xfrm>
              <a:off x="4683773" y="1983200"/>
              <a:ext cx="4320000" cy="2634520"/>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Retângulo 22">
            <a:extLst>
              <a:ext uri="{FF2B5EF4-FFF2-40B4-BE49-F238E27FC236}">
                <a16:creationId xmlns:a16="http://schemas.microsoft.com/office/drawing/2014/main" id="{0832481A-CA04-4FD7-AFF8-68A8CC6A8DD6}"/>
              </a:ext>
            </a:extLst>
          </p:cNvPr>
          <p:cNvSpPr/>
          <p:nvPr/>
        </p:nvSpPr>
        <p:spPr>
          <a:xfrm>
            <a:off x="1436370" y="1920240"/>
            <a:ext cx="297180" cy="411480"/>
          </a:xfrm>
          <a:prstGeom prst="rect">
            <a:avLst/>
          </a:prstGeom>
          <a:noFill/>
          <a:ln w="12700">
            <a:solidFill>
              <a:srgbClr val="8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86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Diagrama&#10;&#10;Descrição gerada automaticamente">
            <a:extLst>
              <a:ext uri="{FF2B5EF4-FFF2-40B4-BE49-F238E27FC236}">
                <a16:creationId xmlns:a16="http://schemas.microsoft.com/office/drawing/2014/main" id="{0B540061-50D1-4CC5-919A-61B3A2CC2377}"/>
              </a:ext>
            </a:extLst>
          </p:cNvPr>
          <p:cNvPicPr>
            <a:picLocks noChangeAspect="1"/>
          </p:cNvPicPr>
          <p:nvPr/>
        </p:nvPicPr>
        <p:blipFill rotWithShape="1">
          <a:blip r:embed="rId2"/>
          <a:srcRect l="6194" r="13474"/>
          <a:stretch/>
        </p:blipFill>
        <p:spPr>
          <a:xfrm>
            <a:off x="3191476" y="788210"/>
            <a:ext cx="5682277" cy="3952420"/>
          </a:xfrm>
          <a:prstGeom prst="rect">
            <a:avLst/>
          </a:prstGeom>
          <a:ln w="12700">
            <a:solidFill>
              <a:srgbClr val="80000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17</a:t>
            </a:fld>
            <a:r>
              <a:rPr lang="de-DE"/>
              <a:t> |</a:t>
            </a:r>
          </a:p>
        </p:txBody>
      </p:sp>
      <p:sp>
        <p:nvSpPr>
          <p:cNvPr id="18" name="CaixaDeTexto 17">
            <a:extLst>
              <a:ext uri="{FF2B5EF4-FFF2-40B4-BE49-F238E27FC236}">
                <a16:creationId xmlns:a16="http://schemas.microsoft.com/office/drawing/2014/main" id="{9C427A16-C6B0-4D60-8516-D45B26E2FD3F}"/>
              </a:ext>
            </a:extLst>
          </p:cNvPr>
          <p:cNvSpPr txBox="1"/>
          <p:nvPr/>
        </p:nvSpPr>
        <p:spPr>
          <a:xfrm>
            <a:off x="270245" y="2814863"/>
            <a:ext cx="2921233" cy="738664"/>
          </a:xfrm>
          <a:prstGeom prst="rect">
            <a:avLst/>
          </a:prstGeom>
          <a:solidFill>
            <a:srgbClr val="800000"/>
          </a:solidFill>
        </p:spPr>
        <p:txBody>
          <a:bodyPr wrap="square" rtlCol="0">
            <a:spAutoFit/>
          </a:bodyPr>
          <a:lstStyle/>
          <a:p>
            <a:pPr>
              <a:spcAft>
                <a:spcPts val="600"/>
              </a:spcAft>
            </a:pPr>
            <a:r>
              <a:rPr lang="de-DE" sz="1400" dirty="0">
                <a:solidFill>
                  <a:schemeClr val="bg1"/>
                </a:solidFill>
              </a:rPr>
              <a:t>Die verbleibenden Schrauben dienen als Führung für die Ausrichtung des Dachrahmens.</a:t>
            </a:r>
          </a:p>
        </p:txBody>
      </p:sp>
      <p:grpSp>
        <p:nvGrpSpPr>
          <p:cNvPr id="14" name="Agrupar 13">
            <a:extLst>
              <a:ext uri="{FF2B5EF4-FFF2-40B4-BE49-F238E27FC236}">
                <a16:creationId xmlns:a16="http://schemas.microsoft.com/office/drawing/2014/main" id="{7B9FBE19-B2FF-46D7-8C65-D4CEAF48F742}"/>
              </a:ext>
            </a:extLst>
          </p:cNvPr>
          <p:cNvGrpSpPr/>
          <p:nvPr/>
        </p:nvGrpSpPr>
        <p:grpSpPr>
          <a:xfrm>
            <a:off x="269858" y="788212"/>
            <a:ext cx="2651761" cy="1798958"/>
            <a:chOff x="4683773" y="1687026"/>
            <a:chExt cx="4320000" cy="2930694"/>
          </a:xfrm>
        </p:grpSpPr>
        <p:pic>
          <p:nvPicPr>
            <p:cNvPr id="15" name="Imagem 14" descr="Diagrama&#10;&#10;Descrição gerada automaticamente">
              <a:extLst>
                <a:ext uri="{FF2B5EF4-FFF2-40B4-BE49-F238E27FC236}">
                  <a16:creationId xmlns:a16="http://schemas.microsoft.com/office/drawing/2014/main" id="{636AF3F4-5817-4DD6-86AC-723CFECAA23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31773" y="1985265"/>
              <a:ext cx="4224000" cy="2476696"/>
            </a:xfrm>
            <a:prstGeom prst="rect">
              <a:avLst/>
            </a:prstGeom>
            <a:ln w="12700">
              <a:noFill/>
            </a:ln>
          </p:spPr>
        </p:pic>
        <p:sp>
          <p:nvSpPr>
            <p:cNvPr id="21" name="Retângulo 20">
              <a:extLst>
                <a:ext uri="{FF2B5EF4-FFF2-40B4-BE49-F238E27FC236}">
                  <a16:creationId xmlns:a16="http://schemas.microsoft.com/office/drawing/2014/main" id="{F9D8B18A-9845-443B-8820-E4619844FFDF}"/>
                </a:ext>
              </a:extLst>
            </p:cNvPr>
            <p:cNvSpPr/>
            <p:nvPr/>
          </p:nvSpPr>
          <p:spPr>
            <a:xfrm>
              <a:off x="4683773" y="1687026"/>
              <a:ext cx="4320000" cy="288000"/>
            </a:xfrm>
            <a:prstGeom prst="rect">
              <a:avLst/>
            </a:prstGeom>
            <a:solidFill>
              <a:srgbClr val="800000"/>
            </a:solid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t>FALL 2</a:t>
              </a:r>
            </a:p>
          </p:txBody>
        </p:sp>
        <p:sp>
          <p:nvSpPr>
            <p:cNvPr id="22" name="Retângulo 21">
              <a:extLst>
                <a:ext uri="{FF2B5EF4-FFF2-40B4-BE49-F238E27FC236}">
                  <a16:creationId xmlns:a16="http://schemas.microsoft.com/office/drawing/2014/main" id="{57FCEF18-D421-4853-8A05-22E17FBD9F87}"/>
                </a:ext>
              </a:extLst>
            </p:cNvPr>
            <p:cNvSpPr/>
            <p:nvPr/>
          </p:nvSpPr>
          <p:spPr>
            <a:xfrm>
              <a:off x="4683773" y="1983200"/>
              <a:ext cx="4320000" cy="2634520"/>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Retângulo 22">
            <a:extLst>
              <a:ext uri="{FF2B5EF4-FFF2-40B4-BE49-F238E27FC236}">
                <a16:creationId xmlns:a16="http://schemas.microsoft.com/office/drawing/2014/main" id="{0A327F75-5B26-4E57-B076-B472CA4D56F6}"/>
              </a:ext>
            </a:extLst>
          </p:cNvPr>
          <p:cNvSpPr/>
          <p:nvPr/>
        </p:nvSpPr>
        <p:spPr>
          <a:xfrm>
            <a:off x="1436370" y="1920240"/>
            <a:ext cx="297180" cy="411480"/>
          </a:xfrm>
          <a:prstGeom prst="rect">
            <a:avLst/>
          </a:prstGeom>
          <a:noFill/>
          <a:ln w="12700">
            <a:solidFill>
              <a:srgbClr val="8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502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Uma imagem contendo Texto&#10;&#10;Descrição gerada automaticamente">
            <a:extLst>
              <a:ext uri="{FF2B5EF4-FFF2-40B4-BE49-F238E27FC236}">
                <a16:creationId xmlns:a16="http://schemas.microsoft.com/office/drawing/2014/main" id="{7C243AA4-DF35-4550-BA88-C672F50702E4}"/>
              </a:ext>
            </a:extLst>
          </p:cNvPr>
          <p:cNvPicPr>
            <a:picLocks noChangeAspect="1"/>
          </p:cNvPicPr>
          <p:nvPr/>
        </p:nvPicPr>
        <p:blipFill rotWithShape="1">
          <a:blip r:embed="rId2"/>
          <a:srcRect l="25874"/>
          <a:stretch/>
        </p:blipFill>
        <p:spPr>
          <a:xfrm>
            <a:off x="-1" y="2390490"/>
            <a:ext cx="5567571" cy="2662237"/>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18</a:t>
            </a:fld>
            <a:r>
              <a:rPr lang="de-DE"/>
              <a:t> |</a:t>
            </a:r>
          </a:p>
        </p:txBody>
      </p:sp>
      <p:pic>
        <p:nvPicPr>
          <p:cNvPr id="5" name="Imagem 4" descr="Uma imagem contendo lego, brinquedo, cama, mesa&#10;&#10;Descrição gerada automaticamente">
            <a:extLst>
              <a:ext uri="{FF2B5EF4-FFF2-40B4-BE49-F238E27FC236}">
                <a16:creationId xmlns:a16="http://schemas.microsoft.com/office/drawing/2014/main" id="{4E69F2ED-5602-43DC-AE64-793B673587FB}"/>
              </a:ext>
            </a:extLst>
          </p:cNvPr>
          <p:cNvPicPr>
            <a:picLocks noChangeAspect="1"/>
          </p:cNvPicPr>
          <p:nvPr/>
        </p:nvPicPr>
        <p:blipFill>
          <a:blip r:embed="rId3"/>
          <a:stretch>
            <a:fillRect/>
          </a:stretch>
        </p:blipFill>
        <p:spPr>
          <a:xfrm>
            <a:off x="3479563" y="882395"/>
            <a:ext cx="3542420" cy="2195929"/>
          </a:xfrm>
          <a:prstGeom prst="rect">
            <a:avLst/>
          </a:prstGeom>
          <a:ln w="12700">
            <a:solidFill>
              <a:srgbClr val="B50130"/>
            </a:solidFill>
          </a:ln>
        </p:spPr>
      </p:pic>
      <p:sp>
        <p:nvSpPr>
          <p:cNvPr id="13" name="CaixaDeTexto 12">
            <a:extLst>
              <a:ext uri="{FF2B5EF4-FFF2-40B4-BE49-F238E27FC236}">
                <a16:creationId xmlns:a16="http://schemas.microsoft.com/office/drawing/2014/main" id="{AD38A805-2B5A-4C8F-BE42-BD5B8D7CB864}"/>
              </a:ext>
            </a:extLst>
          </p:cNvPr>
          <p:cNvSpPr txBox="1"/>
          <p:nvPr/>
        </p:nvSpPr>
        <p:spPr>
          <a:xfrm>
            <a:off x="159119" y="961979"/>
            <a:ext cx="3163146" cy="1323439"/>
          </a:xfrm>
          <a:prstGeom prst="rect">
            <a:avLst/>
          </a:prstGeom>
          <a:noFill/>
        </p:spPr>
        <p:txBody>
          <a:bodyPr wrap="square" rtlCol="0">
            <a:spAutoFit/>
          </a:bodyPr>
          <a:lstStyle/>
          <a:p>
            <a:pPr algn="ctr">
              <a:spcAft>
                <a:spcPts val="1200"/>
              </a:spcAft>
            </a:pPr>
            <a:r>
              <a:rPr lang="de-DE" sz="1400" dirty="0">
                <a:solidFill>
                  <a:schemeClr val="bg1">
                    <a:lumMod val="50000"/>
                  </a:schemeClr>
                </a:solidFill>
              </a:rPr>
              <a:t>Richten Sie den Dachrahmen waagerecht aus, um die Neigung der Decke auszugleichen.</a:t>
            </a:r>
          </a:p>
          <a:p>
            <a:pPr algn="ctr">
              <a:spcAft>
                <a:spcPts val="1200"/>
              </a:spcAft>
            </a:pPr>
            <a:r>
              <a:rPr lang="de-DE" sz="1400" dirty="0">
                <a:solidFill>
                  <a:schemeClr val="bg1">
                    <a:lumMod val="50000"/>
                  </a:schemeClr>
                </a:solidFill>
              </a:rPr>
              <a:t>Verwenden Sie dazu unbedingt eine Wasserwaage.</a:t>
            </a:r>
          </a:p>
        </p:txBody>
      </p:sp>
      <p:pic>
        <p:nvPicPr>
          <p:cNvPr id="14" name="Imagem 13" descr="Desenho técnico&#10;&#10;Descrição gerada automaticamente com confiança baixa">
            <a:extLst>
              <a:ext uri="{FF2B5EF4-FFF2-40B4-BE49-F238E27FC236}">
                <a16:creationId xmlns:a16="http://schemas.microsoft.com/office/drawing/2014/main" id="{7038B0FD-FC84-41F9-95B7-CE1AD34343A2}"/>
              </a:ext>
            </a:extLst>
          </p:cNvPr>
          <p:cNvPicPr>
            <a:picLocks noChangeAspect="1"/>
          </p:cNvPicPr>
          <p:nvPr/>
        </p:nvPicPr>
        <p:blipFill rotWithShape="1">
          <a:blip r:embed="rId4"/>
          <a:srcRect l="22878" t="13910" r="17120"/>
          <a:stretch/>
        </p:blipFill>
        <p:spPr>
          <a:xfrm>
            <a:off x="7164041" y="882396"/>
            <a:ext cx="1807265" cy="2195928"/>
          </a:xfrm>
          <a:prstGeom prst="rect">
            <a:avLst/>
          </a:prstGeom>
          <a:ln w="12700">
            <a:solidFill>
              <a:srgbClr val="800000"/>
            </a:solidFill>
          </a:ln>
        </p:spPr>
      </p:pic>
      <p:sp>
        <p:nvSpPr>
          <p:cNvPr id="15" name="Retângulo 14">
            <a:extLst>
              <a:ext uri="{FF2B5EF4-FFF2-40B4-BE49-F238E27FC236}">
                <a16:creationId xmlns:a16="http://schemas.microsoft.com/office/drawing/2014/main" id="{B9FB22B9-DFD4-4BF5-9472-6748A261A04C}"/>
              </a:ext>
            </a:extLst>
          </p:cNvPr>
          <p:cNvSpPr/>
          <p:nvPr/>
        </p:nvSpPr>
        <p:spPr>
          <a:xfrm>
            <a:off x="4381492" y="2119002"/>
            <a:ext cx="403868" cy="683418"/>
          </a:xfrm>
          <a:prstGeom prst="rect">
            <a:avLst/>
          </a:prstGeom>
          <a:noFill/>
          <a:ln w="12700">
            <a:solidFill>
              <a:srgbClr val="8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Conector: Angulado 16">
            <a:extLst>
              <a:ext uri="{FF2B5EF4-FFF2-40B4-BE49-F238E27FC236}">
                <a16:creationId xmlns:a16="http://schemas.microsoft.com/office/drawing/2014/main" id="{F97DDAE4-7386-4944-8CA8-401B92217C74}"/>
              </a:ext>
            </a:extLst>
          </p:cNvPr>
          <p:cNvCxnSpPr>
            <a:stCxn id="15" idx="2"/>
            <a:endCxn id="14" idx="2"/>
          </p:cNvCxnSpPr>
          <p:nvPr/>
        </p:nvCxnSpPr>
        <p:spPr>
          <a:xfrm rot="16200000" flipH="1">
            <a:off x="6187598" y="1198248"/>
            <a:ext cx="275904" cy="3484248"/>
          </a:xfrm>
          <a:prstGeom prst="bentConnector3">
            <a:avLst>
              <a:gd name="adj1" fmla="val 182855"/>
            </a:avLst>
          </a:prstGeom>
          <a:noFill/>
          <a:ln w="12700">
            <a:solidFill>
              <a:srgbClr val="800000"/>
            </a:solidFill>
            <a:prstDash val="sysDot"/>
          </a:ln>
        </p:spPr>
        <p:style>
          <a:lnRef idx="2">
            <a:schemeClr val="accent1">
              <a:shade val="50000"/>
            </a:schemeClr>
          </a:lnRef>
          <a:fillRef idx="1">
            <a:schemeClr val="accent1"/>
          </a:fillRef>
          <a:effectRef idx="0">
            <a:schemeClr val="accent1"/>
          </a:effectRef>
          <a:fontRef idx="minor">
            <a:schemeClr val="lt1"/>
          </a:fontRef>
        </p:style>
      </p:cxnSp>
      <p:pic>
        <p:nvPicPr>
          <p:cNvPr id="20" name="Picture 2" descr="Nível Bolha em Alumínio com Base Magnética 30cm - FORTGPRO-FG157 - R$22.9 |  Loja do Mecânico">
            <a:extLst>
              <a:ext uri="{FF2B5EF4-FFF2-40B4-BE49-F238E27FC236}">
                <a16:creationId xmlns:a16="http://schemas.microsoft.com/office/drawing/2014/main" id="{D3D2A99D-5AC1-47E0-8204-537ED4E8CB35}"/>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34211" y="3333228"/>
            <a:ext cx="1162229" cy="290988"/>
          </a:xfrm>
          <a:prstGeom prst="rect">
            <a:avLst/>
          </a:prstGeom>
          <a:noFill/>
          <a:extLst>
            <a:ext uri="{909E8E84-426E-40DD-AFC4-6F175D3DCCD1}">
              <a14:hiddenFill xmlns:a14="http://schemas.microsoft.com/office/drawing/2010/main">
                <a:solidFill>
                  <a:srgbClr val="FFFFFF"/>
                </a:solidFill>
              </a14:hiddenFill>
            </a:ext>
          </a:extLst>
        </p:spPr>
      </p:pic>
      <p:sp>
        <p:nvSpPr>
          <p:cNvPr id="18" name="Retângulo 17">
            <a:extLst>
              <a:ext uri="{FF2B5EF4-FFF2-40B4-BE49-F238E27FC236}">
                <a16:creationId xmlns:a16="http://schemas.microsoft.com/office/drawing/2014/main" id="{80F86A06-9486-4169-B6D0-C1906C99CC6D}"/>
              </a:ext>
            </a:extLst>
          </p:cNvPr>
          <p:cNvSpPr/>
          <p:nvPr/>
        </p:nvSpPr>
        <p:spPr>
          <a:xfrm>
            <a:off x="5623560" y="3524792"/>
            <a:ext cx="3347746" cy="1220834"/>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rgbClr val="FFC000"/>
                </a:solidFill>
              </a:rPr>
              <a:t>Dieser Vorgang kann mehrere Anpassungen erfordern, für welche die Schrauben gelockert und angezogen werden müssen.</a:t>
            </a:r>
          </a:p>
        </p:txBody>
      </p:sp>
    </p:spTree>
    <p:extLst>
      <p:ext uri="{BB962C8B-B14F-4D97-AF65-F5344CB8AC3E}">
        <p14:creationId xmlns:p14="http://schemas.microsoft.com/office/powerpoint/2010/main" val="356463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descr="Interface gráfica do usuário, Aplicativo, Word&#10;&#10;Descrição gerada automaticamente">
            <a:extLst>
              <a:ext uri="{FF2B5EF4-FFF2-40B4-BE49-F238E27FC236}">
                <a16:creationId xmlns:a16="http://schemas.microsoft.com/office/drawing/2014/main" id="{1FCA8E63-7E3C-44B0-A9C5-A84BF5199FB7}"/>
              </a:ext>
            </a:extLst>
          </p:cNvPr>
          <p:cNvPicPr>
            <a:picLocks noChangeAspect="1"/>
          </p:cNvPicPr>
          <p:nvPr/>
        </p:nvPicPr>
        <p:blipFill rotWithShape="1">
          <a:blip r:embed="rId2"/>
          <a:srcRect l="1187" r="-1"/>
          <a:stretch/>
        </p:blipFill>
        <p:spPr>
          <a:xfrm>
            <a:off x="2488707" y="2180981"/>
            <a:ext cx="6655293" cy="2564297"/>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19</a:t>
            </a:fld>
            <a:r>
              <a:rPr lang="de-DE"/>
              <a:t> |</a:t>
            </a:r>
          </a:p>
        </p:txBody>
      </p:sp>
      <p:pic>
        <p:nvPicPr>
          <p:cNvPr id="11" name="Imagem 10" descr="Tela de computador com fundo azul&#10;&#10;Descrição gerada automaticamente com confiança média">
            <a:extLst>
              <a:ext uri="{FF2B5EF4-FFF2-40B4-BE49-F238E27FC236}">
                <a16:creationId xmlns:a16="http://schemas.microsoft.com/office/drawing/2014/main" id="{111B061B-0BEE-44F9-A364-E2FB3B25CE6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715447"/>
            <a:ext cx="3148314" cy="3899669"/>
          </a:xfrm>
          <a:prstGeom prst="rect">
            <a:avLst/>
          </a:prstGeom>
        </p:spPr>
      </p:pic>
      <p:sp>
        <p:nvSpPr>
          <p:cNvPr id="13" name="CaixaDeTexto 12">
            <a:extLst>
              <a:ext uri="{FF2B5EF4-FFF2-40B4-BE49-F238E27FC236}">
                <a16:creationId xmlns:a16="http://schemas.microsoft.com/office/drawing/2014/main" id="{AD38A805-2B5A-4C8F-BE42-BD5B8D7CB864}"/>
              </a:ext>
            </a:extLst>
          </p:cNvPr>
          <p:cNvSpPr txBox="1"/>
          <p:nvPr/>
        </p:nvSpPr>
        <p:spPr>
          <a:xfrm>
            <a:off x="3896222" y="1280228"/>
            <a:ext cx="3840261" cy="738664"/>
          </a:xfrm>
          <a:prstGeom prst="rect">
            <a:avLst/>
          </a:prstGeom>
          <a:noFill/>
        </p:spPr>
        <p:txBody>
          <a:bodyPr wrap="square" rtlCol="0">
            <a:spAutoFit/>
          </a:bodyPr>
          <a:lstStyle/>
          <a:p>
            <a:pPr algn="ctr">
              <a:spcAft>
                <a:spcPts val="600"/>
              </a:spcAft>
            </a:pPr>
            <a:r>
              <a:rPr lang="de-DE" sz="1400" dirty="0">
                <a:solidFill>
                  <a:schemeClr val="bg1">
                    <a:lumMod val="50000"/>
                  </a:schemeClr>
                </a:solidFill>
              </a:rPr>
              <a:t>Beim Ausrichten des Dachrahmens biegen sich die Laschen zur Anpassung an die Dachneigung.</a:t>
            </a:r>
          </a:p>
        </p:txBody>
      </p:sp>
    </p:spTree>
    <p:extLst>
      <p:ext uri="{BB962C8B-B14F-4D97-AF65-F5344CB8AC3E}">
        <p14:creationId xmlns:p14="http://schemas.microsoft.com/office/powerpoint/2010/main" val="387557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3653" y="1334509"/>
            <a:ext cx="8636876" cy="1371600"/>
          </a:xfrm>
        </p:spPr>
        <p:txBody>
          <a:bodyPr/>
          <a:lstStyle/>
          <a:p>
            <a:pPr>
              <a:spcAft>
                <a:spcPts val="1800"/>
              </a:spcAft>
            </a:pPr>
            <a:br>
              <a:rPr lang="de-DE" sz="1200" b="1" dirty="0"/>
            </a:br>
            <a:br>
              <a:rPr lang="de-DE" sz="1200" b="1" dirty="0"/>
            </a:br>
            <a:br>
              <a:rPr lang="de-DE" sz="1200" b="1" dirty="0"/>
            </a:br>
            <a:br>
              <a:rPr lang="de-DE" sz="1200" b="1" dirty="0"/>
            </a:br>
            <a:r>
              <a:rPr lang="de-DE" sz="4800" b="1" dirty="0"/>
              <a:t>e-Baltic</a:t>
            </a:r>
            <a:br>
              <a:rPr lang="de-DE" sz="4000" b="1" dirty="0"/>
            </a:br>
            <a:r>
              <a:rPr lang="de-DE" sz="2800" b="1" dirty="0"/>
              <a:t>Dachrahmen Installation</a:t>
            </a:r>
          </a:p>
        </p:txBody>
      </p:sp>
    </p:spTree>
    <p:extLst>
      <p:ext uri="{BB962C8B-B14F-4D97-AF65-F5344CB8AC3E}">
        <p14:creationId xmlns:p14="http://schemas.microsoft.com/office/powerpoint/2010/main" val="192386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descr="Tela de computador com texto preto sobre fundo branco&#10;&#10;Descrição gerada automaticamente com confiança baixa">
            <a:extLst>
              <a:ext uri="{FF2B5EF4-FFF2-40B4-BE49-F238E27FC236}">
                <a16:creationId xmlns:a16="http://schemas.microsoft.com/office/drawing/2014/main" id="{A0BCF4BD-0E9A-49A2-9DC6-613515F9FC3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30869" y="586328"/>
            <a:ext cx="4013964" cy="1668888"/>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20</a:t>
            </a:fld>
            <a:r>
              <a:rPr lang="de-DE"/>
              <a:t> |</a:t>
            </a:r>
          </a:p>
        </p:txBody>
      </p:sp>
      <p:sp>
        <p:nvSpPr>
          <p:cNvPr id="13" name="CaixaDeTexto 12">
            <a:extLst>
              <a:ext uri="{FF2B5EF4-FFF2-40B4-BE49-F238E27FC236}">
                <a16:creationId xmlns:a16="http://schemas.microsoft.com/office/drawing/2014/main" id="{AD38A805-2B5A-4C8F-BE42-BD5B8D7CB864}"/>
              </a:ext>
            </a:extLst>
          </p:cNvPr>
          <p:cNvSpPr txBox="1"/>
          <p:nvPr/>
        </p:nvSpPr>
        <p:spPr>
          <a:xfrm>
            <a:off x="381000" y="1001968"/>
            <a:ext cx="3840261" cy="954107"/>
          </a:xfrm>
          <a:prstGeom prst="rect">
            <a:avLst/>
          </a:prstGeom>
          <a:noFill/>
        </p:spPr>
        <p:txBody>
          <a:bodyPr wrap="square" rtlCol="0">
            <a:spAutoFit/>
          </a:bodyPr>
          <a:lstStyle/>
          <a:p>
            <a:pPr algn="ctr">
              <a:spcAft>
                <a:spcPts val="600"/>
              </a:spcAft>
            </a:pPr>
            <a:r>
              <a:rPr lang="de-DE" sz="1400" dirty="0">
                <a:solidFill>
                  <a:schemeClr val="bg1">
                    <a:lumMod val="50000"/>
                  </a:schemeClr>
                </a:solidFill>
              </a:rPr>
              <a:t>Sobald der Dachrahmen perfekt nivelliert ist, befestigen Sie die verstellbaren Winkel, indem Sie alle Schrauben an den Verbindungsstellen und Laschen festziehen.</a:t>
            </a:r>
          </a:p>
        </p:txBody>
      </p:sp>
      <p:pic>
        <p:nvPicPr>
          <p:cNvPr id="7" name="Imagem 6" descr="Diagrama&#10;&#10;Descrição gerada automaticamente">
            <a:extLst>
              <a:ext uri="{FF2B5EF4-FFF2-40B4-BE49-F238E27FC236}">
                <a16:creationId xmlns:a16="http://schemas.microsoft.com/office/drawing/2014/main" id="{B9299461-1E0A-4336-ACC7-25FCF9E56544}"/>
              </a:ext>
            </a:extLst>
          </p:cNvPr>
          <p:cNvPicPr>
            <a:picLocks noChangeAspect="1"/>
          </p:cNvPicPr>
          <p:nvPr/>
        </p:nvPicPr>
        <p:blipFill rotWithShape="1">
          <a:blip r:embed="rId3"/>
          <a:srcRect l="6942" r="2136"/>
          <a:stretch/>
        </p:blipFill>
        <p:spPr>
          <a:xfrm>
            <a:off x="1505310" y="2315669"/>
            <a:ext cx="2783950" cy="2415670"/>
          </a:xfrm>
          <a:prstGeom prst="rect">
            <a:avLst/>
          </a:prstGeom>
          <a:ln w="12700">
            <a:solidFill>
              <a:srgbClr val="B50130"/>
            </a:solidFill>
          </a:ln>
        </p:spPr>
      </p:pic>
      <p:pic>
        <p:nvPicPr>
          <p:cNvPr id="12" name="Imagem 11" descr="Mapa de cidade&#10;&#10;Descrição gerada automaticamente com confiança média">
            <a:extLst>
              <a:ext uri="{FF2B5EF4-FFF2-40B4-BE49-F238E27FC236}">
                <a16:creationId xmlns:a16="http://schemas.microsoft.com/office/drawing/2014/main" id="{17E09986-27BD-4D60-8DA0-A424DC1F0CE8}"/>
              </a:ext>
            </a:extLst>
          </p:cNvPr>
          <p:cNvPicPr>
            <a:picLocks noChangeAspect="1"/>
          </p:cNvPicPr>
          <p:nvPr/>
        </p:nvPicPr>
        <p:blipFill>
          <a:blip r:embed="rId4"/>
          <a:stretch>
            <a:fillRect/>
          </a:stretch>
        </p:blipFill>
        <p:spPr>
          <a:xfrm>
            <a:off x="4854741" y="2315668"/>
            <a:ext cx="2783950" cy="2415670"/>
          </a:xfrm>
          <a:prstGeom prst="rect">
            <a:avLst/>
          </a:prstGeom>
          <a:ln w="12700">
            <a:solidFill>
              <a:srgbClr val="B50130"/>
            </a:solidFill>
          </a:ln>
        </p:spPr>
      </p:pic>
      <p:sp>
        <p:nvSpPr>
          <p:cNvPr id="19" name="Retângulo 18">
            <a:extLst>
              <a:ext uri="{FF2B5EF4-FFF2-40B4-BE49-F238E27FC236}">
                <a16:creationId xmlns:a16="http://schemas.microsoft.com/office/drawing/2014/main" id="{A0A4ED64-044C-4507-B4FA-988348CA90AB}"/>
              </a:ext>
            </a:extLst>
          </p:cNvPr>
          <p:cNvSpPr/>
          <p:nvPr/>
        </p:nvSpPr>
        <p:spPr>
          <a:xfrm>
            <a:off x="4907272" y="1194288"/>
            <a:ext cx="266708" cy="529590"/>
          </a:xfrm>
          <a:prstGeom prst="rect">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tângulo 19">
            <a:extLst>
              <a:ext uri="{FF2B5EF4-FFF2-40B4-BE49-F238E27FC236}">
                <a16:creationId xmlns:a16="http://schemas.microsoft.com/office/drawing/2014/main" id="{770BD420-B1B3-41BA-8F50-2899DFA25AA3}"/>
              </a:ext>
            </a:extLst>
          </p:cNvPr>
          <p:cNvSpPr/>
          <p:nvPr/>
        </p:nvSpPr>
        <p:spPr>
          <a:xfrm>
            <a:off x="6918952" y="1293708"/>
            <a:ext cx="266708" cy="639720"/>
          </a:xfrm>
          <a:prstGeom prst="rect">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tângulo 20">
            <a:extLst>
              <a:ext uri="{FF2B5EF4-FFF2-40B4-BE49-F238E27FC236}">
                <a16:creationId xmlns:a16="http://schemas.microsoft.com/office/drawing/2014/main" id="{443EA6DE-B624-4003-9DC2-25116C822D76}"/>
              </a:ext>
            </a:extLst>
          </p:cNvPr>
          <p:cNvSpPr/>
          <p:nvPr/>
        </p:nvSpPr>
        <p:spPr>
          <a:xfrm>
            <a:off x="7950192" y="1100912"/>
            <a:ext cx="266708" cy="639720"/>
          </a:xfrm>
          <a:prstGeom prst="rect">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Conector: Angulado 24">
            <a:extLst>
              <a:ext uri="{FF2B5EF4-FFF2-40B4-BE49-F238E27FC236}">
                <a16:creationId xmlns:a16="http://schemas.microsoft.com/office/drawing/2014/main" id="{B13D9D10-F3FF-4C3D-BA6C-E85D3D3AA968}"/>
              </a:ext>
            </a:extLst>
          </p:cNvPr>
          <p:cNvCxnSpPr>
            <a:cxnSpLocks/>
            <a:stCxn id="7" idx="0"/>
            <a:endCxn id="20" idx="2"/>
          </p:cNvCxnSpPr>
          <p:nvPr/>
        </p:nvCxnSpPr>
        <p:spPr>
          <a:xfrm rot="5400000" flipH="1" flipV="1">
            <a:off x="4783675" y="47039"/>
            <a:ext cx="382241" cy="4155021"/>
          </a:xfrm>
          <a:prstGeom prst="bentConnector3">
            <a:avLst>
              <a:gd name="adj1" fmla="val 50000"/>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28" name="Conector: Angulado 27">
            <a:extLst>
              <a:ext uri="{FF2B5EF4-FFF2-40B4-BE49-F238E27FC236}">
                <a16:creationId xmlns:a16="http://schemas.microsoft.com/office/drawing/2014/main" id="{385A48DD-45D4-46B2-854F-99D9DD3E3977}"/>
              </a:ext>
            </a:extLst>
          </p:cNvPr>
          <p:cNvCxnSpPr>
            <a:cxnSpLocks/>
            <a:stCxn id="12" idx="0"/>
            <a:endCxn id="20" idx="2"/>
          </p:cNvCxnSpPr>
          <p:nvPr/>
        </p:nvCxnSpPr>
        <p:spPr>
          <a:xfrm rot="5400000" flipH="1" flipV="1">
            <a:off x="6458391" y="1721753"/>
            <a:ext cx="382240" cy="805590"/>
          </a:xfrm>
          <a:prstGeom prst="bentConnector3">
            <a:avLst>
              <a:gd name="adj1" fmla="val 50000"/>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61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Tela de computador com texto preto sobre fundo branco&#10;&#10;Descrição gerada automaticamente com confiança baixa">
            <a:extLst>
              <a:ext uri="{FF2B5EF4-FFF2-40B4-BE49-F238E27FC236}">
                <a16:creationId xmlns:a16="http://schemas.microsoft.com/office/drawing/2014/main" id="{293EAC80-DA4E-4F95-AD46-2E34EA7379F2}"/>
              </a:ext>
            </a:extLst>
          </p:cNvPr>
          <p:cNvPicPr>
            <a:picLocks noChangeAspect="1"/>
          </p:cNvPicPr>
          <p:nvPr/>
        </p:nvPicPr>
        <p:blipFill>
          <a:blip r:embed="rId2"/>
          <a:stretch>
            <a:fillRect/>
          </a:stretch>
        </p:blipFill>
        <p:spPr>
          <a:xfrm>
            <a:off x="441960" y="1608572"/>
            <a:ext cx="8260080" cy="3434298"/>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21</a:t>
            </a:fld>
            <a:r>
              <a:rPr lang="de-DE"/>
              <a:t> |</a:t>
            </a:r>
          </a:p>
        </p:txBody>
      </p:sp>
      <p:sp>
        <p:nvSpPr>
          <p:cNvPr id="13" name="CaixaDeTexto 12">
            <a:extLst>
              <a:ext uri="{FF2B5EF4-FFF2-40B4-BE49-F238E27FC236}">
                <a16:creationId xmlns:a16="http://schemas.microsoft.com/office/drawing/2014/main" id="{AD38A805-2B5A-4C8F-BE42-BD5B8D7CB864}"/>
              </a:ext>
            </a:extLst>
          </p:cNvPr>
          <p:cNvSpPr txBox="1"/>
          <p:nvPr/>
        </p:nvSpPr>
        <p:spPr>
          <a:xfrm>
            <a:off x="274320" y="716020"/>
            <a:ext cx="5760720" cy="600164"/>
          </a:xfrm>
          <a:prstGeom prst="rect">
            <a:avLst/>
          </a:prstGeom>
          <a:noFill/>
        </p:spPr>
        <p:txBody>
          <a:bodyPr wrap="square" rtlCol="0">
            <a:spAutoFit/>
          </a:bodyPr>
          <a:lstStyle/>
          <a:p>
            <a:pPr>
              <a:spcAft>
                <a:spcPts val="600"/>
              </a:spcAft>
            </a:pPr>
            <a:r>
              <a:rPr lang="de-DE" sz="1400">
                <a:solidFill>
                  <a:schemeClr val="bg1">
                    <a:lumMod val="50000"/>
                  </a:schemeClr>
                </a:solidFill>
              </a:rPr>
              <a:t>Wenn der Rahmen richtig positioniert ist, befestigen Sie die Baugruppe mit:</a:t>
            </a:r>
          </a:p>
          <a:p>
            <a:pPr marL="285750" indent="-285750">
              <a:spcAft>
                <a:spcPts val="600"/>
              </a:spcAft>
              <a:buFont typeface="Wingdings" panose="05000000000000000000" pitchFamily="2" charset="2"/>
              <a:buChar char="Ø"/>
            </a:pPr>
            <a:r>
              <a:rPr lang="de-DE" sz="1400">
                <a:solidFill>
                  <a:srgbClr val="B50130"/>
                </a:solidFill>
              </a:rPr>
              <a:t>einer unterbrochenen Schweißnaht (20 bis 30 mm alle 200 mm)</a:t>
            </a:r>
          </a:p>
        </p:txBody>
      </p:sp>
      <p:grpSp>
        <p:nvGrpSpPr>
          <p:cNvPr id="123" name="Agrupar 122">
            <a:extLst>
              <a:ext uri="{FF2B5EF4-FFF2-40B4-BE49-F238E27FC236}">
                <a16:creationId xmlns:a16="http://schemas.microsoft.com/office/drawing/2014/main" id="{51830464-DB6B-4D25-BDE7-6D9F2AB39B3A}"/>
              </a:ext>
            </a:extLst>
          </p:cNvPr>
          <p:cNvGrpSpPr/>
          <p:nvPr/>
        </p:nvGrpSpPr>
        <p:grpSpPr>
          <a:xfrm>
            <a:off x="1471051" y="2801850"/>
            <a:ext cx="6289761" cy="1238445"/>
            <a:chOff x="1471051" y="2801850"/>
            <a:chExt cx="6289761" cy="1238445"/>
          </a:xfrm>
        </p:grpSpPr>
        <p:cxnSp>
          <p:nvCxnSpPr>
            <p:cNvPr id="89" name="Conector reto 88">
              <a:extLst>
                <a:ext uri="{FF2B5EF4-FFF2-40B4-BE49-F238E27FC236}">
                  <a16:creationId xmlns:a16="http://schemas.microsoft.com/office/drawing/2014/main" id="{84EC74E5-B435-48EB-B8E2-0F12A8AF355A}"/>
                </a:ext>
              </a:extLst>
            </p:cNvPr>
            <p:cNvCxnSpPr>
              <a:cxnSpLocks/>
            </p:cNvCxnSpPr>
            <p:nvPr/>
          </p:nvCxnSpPr>
          <p:spPr>
            <a:xfrm flipH="1" flipV="1">
              <a:off x="5327333" y="3181137"/>
              <a:ext cx="151448" cy="1545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95" name="Conector reto 94">
              <a:extLst>
                <a:ext uri="{FF2B5EF4-FFF2-40B4-BE49-F238E27FC236}">
                  <a16:creationId xmlns:a16="http://schemas.microsoft.com/office/drawing/2014/main" id="{91DAF982-769B-4E9A-8E6F-CF36CA9A66FD}"/>
                </a:ext>
              </a:extLst>
            </p:cNvPr>
            <p:cNvCxnSpPr>
              <a:cxnSpLocks/>
            </p:cNvCxnSpPr>
            <p:nvPr/>
          </p:nvCxnSpPr>
          <p:spPr>
            <a:xfrm flipH="1" flipV="1">
              <a:off x="4717733" y="3117921"/>
              <a:ext cx="151448" cy="1545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96" name="Conector reto 95">
              <a:extLst>
                <a:ext uri="{FF2B5EF4-FFF2-40B4-BE49-F238E27FC236}">
                  <a16:creationId xmlns:a16="http://schemas.microsoft.com/office/drawing/2014/main" id="{F3DB8080-24EE-4DF9-86DC-11CEBB8C0203}"/>
                </a:ext>
              </a:extLst>
            </p:cNvPr>
            <p:cNvCxnSpPr>
              <a:cxnSpLocks/>
            </p:cNvCxnSpPr>
            <p:nvPr/>
          </p:nvCxnSpPr>
          <p:spPr>
            <a:xfrm flipH="1" flipV="1">
              <a:off x="4108133" y="3054707"/>
              <a:ext cx="151448" cy="1545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97" name="Conector reto 96">
              <a:extLst>
                <a:ext uri="{FF2B5EF4-FFF2-40B4-BE49-F238E27FC236}">
                  <a16:creationId xmlns:a16="http://schemas.microsoft.com/office/drawing/2014/main" id="{C8E99627-3D0B-491F-B01A-1905CA797EC2}"/>
                </a:ext>
              </a:extLst>
            </p:cNvPr>
            <p:cNvCxnSpPr>
              <a:cxnSpLocks/>
            </p:cNvCxnSpPr>
            <p:nvPr/>
          </p:nvCxnSpPr>
          <p:spPr>
            <a:xfrm flipH="1" flipV="1">
              <a:off x="3498533" y="2991493"/>
              <a:ext cx="151448" cy="1545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98" name="Conector reto 97">
              <a:extLst>
                <a:ext uri="{FF2B5EF4-FFF2-40B4-BE49-F238E27FC236}">
                  <a16:creationId xmlns:a16="http://schemas.microsoft.com/office/drawing/2014/main" id="{ECB1CF59-6064-4564-9B03-554093E83568}"/>
                </a:ext>
              </a:extLst>
            </p:cNvPr>
            <p:cNvCxnSpPr>
              <a:cxnSpLocks/>
            </p:cNvCxnSpPr>
            <p:nvPr/>
          </p:nvCxnSpPr>
          <p:spPr>
            <a:xfrm flipH="1" flipV="1">
              <a:off x="2888933" y="2928279"/>
              <a:ext cx="151448" cy="1545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99" name="Conector reto 98">
              <a:extLst>
                <a:ext uri="{FF2B5EF4-FFF2-40B4-BE49-F238E27FC236}">
                  <a16:creationId xmlns:a16="http://schemas.microsoft.com/office/drawing/2014/main" id="{CABAFBBF-FEAD-4412-BD77-CC411D0B1459}"/>
                </a:ext>
              </a:extLst>
            </p:cNvPr>
            <p:cNvCxnSpPr>
              <a:cxnSpLocks/>
            </p:cNvCxnSpPr>
            <p:nvPr/>
          </p:nvCxnSpPr>
          <p:spPr>
            <a:xfrm flipH="1" flipV="1">
              <a:off x="2279333" y="2865065"/>
              <a:ext cx="151448" cy="1545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00" name="Conector reto 99">
              <a:extLst>
                <a:ext uri="{FF2B5EF4-FFF2-40B4-BE49-F238E27FC236}">
                  <a16:creationId xmlns:a16="http://schemas.microsoft.com/office/drawing/2014/main" id="{ECC3E97E-AD8B-42DF-BCA9-66218EC8D27D}"/>
                </a:ext>
              </a:extLst>
            </p:cNvPr>
            <p:cNvCxnSpPr>
              <a:cxnSpLocks/>
            </p:cNvCxnSpPr>
            <p:nvPr/>
          </p:nvCxnSpPr>
          <p:spPr>
            <a:xfrm flipH="1" flipV="1">
              <a:off x="1669733" y="2801850"/>
              <a:ext cx="151448" cy="1545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01" name="Conector reto 100">
              <a:extLst>
                <a:ext uri="{FF2B5EF4-FFF2-40B4-BE49-F238E27FC236}">
                  <a16:creationId xmlns:a16="http://schemas.microsoft.com/office/drawing/2014/main" id="{71BC0D98-FB2E-4E29-A683-CB85A36406AA}"/>
                </a:ext>
              </a:extLst>
            </p:cNvPr>
            <p:cNvCxnSpPr>
              <a:cxnSpLocks/>
            </p:cNvCxnSpPr>
            <p:nvPr/>
          </p:nvCxnSpPr>
          <p:spPr>
            <a:xfrm flipH="1">
              <a:off x="1471051" y="2991493"/>
              <a:ext cx="15847" cy="118701"/>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05" name="Conector reto 104">
              <a:extLst>
                <a:ext uri="{FF2B5EF4-FFF2-40B4-BE49-F238E27FC236}">
                  <a16:creationId xmlns:a16="http://schemas.microsoft.com/office/drawing/2014/main" id="{EAD12537-588C-4E5D-A337-179A3122773C}"/>
                </a:ext>
              </a:extLst>
            </p:cNvPr>
            <p:cNvCxnSpPr>
              <a:cxnSpLocks/>
            </p:cNvCxnSpPr>
            <p:nvPr/>
          </p:nvCxnSpPr>
          <p:spPr>
            <a:xfrm flipH="1">
              <a:off x="1587891" y="3499161"/>
              <a:ext cx="0" cy="118701"/>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07" name="Conector reto 106">
              <a:extLst>
                <a:ext uri="{FF2B5EF4-FFF2-40B4-BE49-F238E27FC236}">
                  <a16:creationId xmlns:a16="http://schemas.microsoft.com/office/drawing/2014/main" id="{0991DB46-64BA-4488-8F8D-A0031225DDE0}"/>
                </a:ext>
              </a:extLst>
            </p:cNvPr>
            <p:cNvCxnSpPr>
              <a:cxnSpLocks/>
            </p:cNvCxnSpPr>
            <p:nvPr/>
          </p:nvCxnSpPr>
          <p:spPr>
            <a:xfrm flipH="1">
              <a:off x="5420202" y="3921594"/>
              <a:ext cx="0" cy="118701"/>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08" name="Conector reto 107">
              <a:extLst>
                <a:ext uri="{FF2B5EF4-FFF2-40B4-BE49-F238E27FC236}">
                  <a16:creationId xmlns:a16="http://schemas.microsoft.com/office/drawing/2014/main" id="{98469E4F-9471-4ED5-B5C7-4EEC03D2F259}"/>
                </a:ext>
              </a:extLst>
            </p:cNvPr>
            <p:cNvCxnSpPr>
              <a:cxnSpLocks/>
            </p:cNvCxnSpPr>
            <p:nvPr/>
          </p:nvCxnSpPr>
          <p:spPr>
            <a:xfrm flipH="1">
              <a:off x="5776437" y="3921593"/>
              <a:ext cx="0" cy="118701"/>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09" name="Conector reto 108">
              <a:extLst>
                <a:ext uri="{FF2B5EF4-FFF2-40B4-BE49-F238E27FC236}">
                  <a16:creationId xmlns:a16="http://schemas.microsoft.com/office/drawing/2014/main" id="{58A9D85C-7A42-4087-BF2F-364AE63CEC6A}"/>
                </a:ext>
              </a:extLst>
            </p:cNvPr>
            <p:cNvCxnSpPr>
              <a:cxnSpLocks/>
            </p:cNvCxnSpPr>
            <p:nvPr/>
          </p:nvCxnSpPr>
          <p:spPr>
            <a:xfrm flipH="1">
              <a:off x="7692232" y="3515164"/>
              <a:ext cx="0" cy="118701"/>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10" name="Conector reto 109">
              <a:extLst>
                <a:ext uri="{FF2B5EF4-FFF2-40B4-BE49-F238E27FC236}">
                  <a16:creationId xmlns:a16="http://schemas.microsoft.com/office/drawing/2014/main" id="{4D0E1101-762E-490E-89E6-54AE20847966}"/>
                </a:ext>
              </a:extLst>
            </p:cNvPr>
            <p:cNvCxnSpPr>
              <a:cxnSpLocks/>
            </p:cNvCxnSpPr>
            <p:nvPr/>
          </p:nvCxnSpPr>
          <p:spPr>
            <a:xfrm flipH="1">
              <a:off x="5793106" y="3170877"/>
              <a:ext cx="125729" cy="2571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14" name="Conector reto 113">
              <a:extLst>
                <a:ext uri="{FF2B5EF4-FFF2-40B4-BE49-F238E27FC236}">
                  <a16:creationId xmlns:a16="http://schemas.microsoft.com/office/drawing/2014/main" id="{53F949F7-38AA-475D-9F46-36F30FEB2D0B}"/>
                </a:ext>
              </a:extLst>
            </p:cNvPr>
            <p:cNvCxnSpPr>
              <a:cxnSpLocks/>
            </p:cNvCxnSpPr>
            <p:nvPr/>
          </p:nvCxnSpPr>
          <p:spPr>
            <a:xfrm flipH="1">
              <a:off x="6147785" y="3097070"/>
              <a:ext cx="125729" cy="2571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15" name="Conector reto 114">
              <a:extLst>
                <a:ext uri="{FF2B5EF4-FFF2-40B4-BE49-F238E27FC236}">
                  <a16:creationId xmlns:a16="http://schemas.microsoft.com/office/drawing/2014/main" id="{6230E3F0-D991-4F03-991F-5F48D5DD49B1}"/>
                </a:ext>
              </a:extLst>
            </p:cNvPr>
            <p:cNvCxnSpPr>
              <a:cxnSpLocks/>
            </p:cNvCxnSpPr>
            <p:nvPr/>
          </p:nvCxnSpPr>
          <p:spPr>
            <a:xfrm flipH="1">
              <a:off x="6502464" y="3023265"/>
              <a:ext cx="125729" cy="2571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16" name="Conector reto 115">
              <a:extLst>
                <a:ext uri="{FF2B5EF4-FFF2-40B4-BE49-F238E27FC236}">
                  <a16:creationId xmlns:a16="http://schemas.microsoft.com/office/drawing/2014/main" id="{AF78E0AB-1617-451A-B345-7B96EEDCEEA5}"/>
                </a:ext>
              </a:extLst>
            </p:cNvPr>
            <p:cNvCxnSpPr>
              <a:cxnSpLocks/>
            </p:cNvCxnSpPr>
            <p:nvPr/>
          </p:nvCxnSpPr>
          <p:spPr>
            <a:xfrm flipH="1">
              <a:off x="6857143" y="2949460"/>
              <a:ext cx="125729" cy="2571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17" name="Conector reto 116">
              <a:extLst>
                <a:ext uri="{FF2B5EF4-FFF2-40B4-BE49-F238E27FC236}">
                  <a16:creationId xmlns:a16="http://schemas.microsoft.com/office/drawing/2014/main" id="{05FE7C7C-80F1-4D16-BF30-D4884D2856BF}"/>
                </a:ext>
              </a:extLst>
            </p:cNvPr>
            <p:cNvCxnSpPr>
              <a:cxnSpLocks/>
            </p:cNvCxnSpPr>
            <p:nvPr/>
          </p:nvCxnSpPr>
          <p:spPr>
            <a:xfrm flipH="1">
              <a:off x="7566503" y="2801850"/>
              <a:ext cx="125729" cy="2571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18" name="Conector reto 117">
              <a:extLst>
                <a:ext uri="{FF2B5EF4-FFF2-40B4-BE49-F238E27FC236}">
                  <a16:creationId xmlns:a16="http://schemas.microsoft.com/office/drawing/2014/main" id="{0CE2F6E9-323D-4D99-9E3F-38D418BE0E0C}"/>
                </a:ext>
              </a:extLst>
            </p:cNvPr>
            <p:cNvCxnSpPr>
              <a:cxnSpLocks/>
            </p:cNvCxnSpPr>
            <p:nvPr/>
          </p:nvCxnSpPr>
          <p:spPr>
            <a:xfrm flipH="1">
              <a:off x="7211822" y="2875655"/>
              <a:ext cx="125729" cy="2571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19" name="Conector reto 118">
              <a:extLst>
                <a:ext uri="{FF2B5EF4-FFF2-40B4-BE49-F238E27FC236}">
                  <a16:creationId xmlns:a16="http://schemas.microsoft.com/office/drawing/2014/main" id="{596EDD23-B048-45CE-9980-BF613CD15D9A}"/>
                </a:ext>
              </a:extLst>
            </p:cNvPr>
            <p:cNvCxnSpPr>
              <a:cxnSpLocks/>
            </p:cNvCxnSpPr>
            <p:nvPr/>
          </p:nvCxnSpPr>
          <p:spPr>
            <a:xfrm flipH="1">
              <a:off x="5719287" y="3272214"/>
              <a:ext cx="0" cy="118701"/>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20" name="Conector reto 119">
              <a:extLst>
                <a:ext uri="{FF2B5EF4-FFF2-40B4-BE49-F238E27FC236}">
                  <a16:creationId xmlns:a16="http://schemas.microsoft.com/office/drawing/2014/main" id="{CBA18195-BF2E-446F-BB9B-DA2E1CD2667A}"/>
                </a:ext>
              </a:extLst>
            </p:cNvPr>
            <p:cNvCxnSpPr>
              <a:cxnSpLocks/>
            </p:cNvCxnSpPr>
            <p:nvPr/>
          </p:nvCxnSpPr>
          <p:spPr>
            <a:xfrm flipH="1">
              <a:off x="7760812" y="2865065"/>
              <a:ext cx="0" cy="118701"/>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21" name="Conector reto 120">
              <a:extLst>
                <a:ext uri="{FF2B5EF4-FFF2-40B4-BE49-F238E27FC236}">
                  <a16:creationId xmlns:a16="http://schemas.microsoft.com/office/drawing/2014/main" id="{A1B8FF95-35C6-4CD2-A65F-10543BBF1178}"/>
                </a:ext>
              </a:extLst>
            </p:cNvPr>
            <p:cNvCxnSpPr>
              <a:cxnSpLocks/>
            </p:cNvCxnSpPr>
            <p:nvPr/>
          </p:nvCxnSpPr>
          <p:spPr>
            <a:xfrm flipH="1">
              <a:off x="5627847" y="3272214"/>
              <a:ext cx="0" cy="118701"/>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grpSp>
      <p:grpSp>
        <p:nvGrpSpPr>
          <p:cNvPr id="137" name="Agrupar 136">
            <a:extLst>
              <a:ext uri="{FF2B5EF4-FFF2-40B4-BE49-F238E27FC236}">
                <a16:creationId xmlns:a16="http://schemas.microsoft.com/office/drawing/2014/main" id="{D8B22E61-0336-4550-95FE-B653D17A5E79}"/>
              </a:ext>
            </a:extLst>
          </p:cNvPr>
          <p:cNvGrpSpPr/>
          <p:nvPr/>
        </p:nvGrpSpPr>
        <p:grpSpPr>
          <a:xfrm>
            <a:off x="6933408" y="1499997"/>
            <a:ext cx="1326246" cy="1402642"/>
            <a:chOff x="6937218" y="1484757"/>
            <a:chExt cx="1326246" cy="1402642"/>
          </a:xfrm>
        </p:grpSpPr>
        <p:cxnSp>
          <p:nvCxnSpPr>
            <p:cNvPr id="125" name="Conector reto 124">
              <a:extLst>
                <a:ext uri="{FF2B5EF4-FFF2-40B4-BE49-F238E27FC236}">
                  <a16:creationId xmlns:a16="http://schemas.microsoft.com/office/drawing/2014/main" id="{B603CB6C-AD16-4BBC-9867-F3D52AD33E53}"/>
                </a:ext>
              </a:extLst>
            </p:cNvPr>
            <p:cNvCxnSpPr/>
            <p:nvPr/>
          </p:nvCxnSpPr>
          <p:spPr>
            <a:xfrm flipV="1">
              <a:off x="7183120" y="1761490"/>
              <a:ext cx="0" cy="1125909"/>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126" name="Conector reto 125">
              <a:extLst>
                <a:ext uri="{FF2B5EF4-FFF2-40B4-BE49-F238E27FC236}">
                  <a16:creationId xmlns:a16="http://schemas.microsoft.com/office/drawing/2014/main" id="{BFBD2C78-969B-4EA7-8A52-BC68061104DD}"/>
                </a:ext>
              </a:extLst>
            </p:cNvPr>
            <p:cNvCxnSpPr/>
            <p:nvPr/>
          </p:nvCxnSpPr>
          <p:spPr>
            <a:xfrm flipV="1">
              <a:off x="7373620" y="1720106"/>
              <a:ext cx="0" cy="1125909"/>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128" name="Conector reto 127">
              <a:extLst>
                <a:ext uri="{FF2B5EF4-FFF2-40B4-BE49-F238E27FC236}">
                  <a16:creationId xmlns:a16="http://schemas.microsoft.com/office/drawing/2014/main" id="{B48928FB-8224-44B3-A2B4-31E650264811}"/>
                </a:ext>
              </a:extLst>
            </p:cNvPr>
            <p:cNvCxnSpPr>
              <a:cxnSpLocks/>
            </p:cNvCxnSpPr>
            <p:nvPr/>
          </p:nvCxnSpPr>
          <p:spPr>
            <a:xfrm flipV="1">
              <a:off x="7380594" y="1608572"/>
              <a:ext cx="664287" cy="144309"/>
            </a:xfrm>
            <a:prstGeom prst="line">
              <a:avLst/>
            </a:prstGeom>
            <a:ln>
              <a:headEnd type="triangle" w="sm" len="sm"/>
              <a:tailEnd type="none" w="sm" len="sm"/>
            </a:ln>
          </p:spPr>
          <p:style>
            <a:lnRef idx="1">
              <a:schemeClr val="accent1"/>
            </a:lnRef>
            <a:fillRef idx="0">
              <a:schemeClr val="accent1"/>
            </a:fillRef>
            <a:effectRef idx="0">
              <a:schemeClr val="accent1"/>
            </a:effectRef>
            <a:fontRef idx="minor">
              <a:schemeClr val="tx1"/>
            </a:fontRef>
          </p:style>
        </p:cxnSp>
        <p:sp>
          <p:nvSpPr>
            <p:cNvPr id="129" name="CaixaDeTexto 128">
              <a:extLst>
                <a:ext uri="{FF2B5EF4-FFF2-40B4-BE49-F238E27FC236}">
                  <a16:creationId xmlns:a16="http://schemas.microsoft.com/office/drawing/2014/main" id="{27FB1CD5-9E2F-42DE-A4D7-0AE1826146C1}"/>
                </a:ext>
              </a:extLst>
            </p:cNvPr>
            <p:cNvSpPr txBox="1"/>
            <p:nvPr/>
          </p:nvSpPr>
          <p:spPr>
            <a:xfrm rot="20838778">
              <a:off x="7249639" y="1484757"/>
              <a:ext cx="1013825" cy="215444"/>
            </a:xfrm>
            <a:prstGeom prst="rect">
              <a:avLst/>
            </a:prstGeom>
            <a:noFill/>
          </p:spPr>
          <p:txBody>
            <a:bodyPr wrap="square" rtlCol="0">
              <a:spAutoFit/>
            </a:bodyPr>
            <a:lstStyle/>
            <a:p>
              <a:pPr algn="ctr"/>
              <a:r>
                <a:rPr lang="de-DE" sz="800">
                  <a:solidFill>
                    <a:srgbClr val="800000"/>
                  </a:solidFill>
                </a:rPr>
                <a:t>20 to 30mm</a:t>
              </a:r>
            </a:p>
          </p:txBody>
        </p:sp>
        <p:cxnSp>
          <p:nvCxnSpPr>
            <p:cNvPr id="132" name="Conector reto 131">
              <a:extLst>
                <a:ext uri="{FF2B5EF4-FFF2-40B4-BE49-F238E27FC236}">
                  <a16:creationId xmlns:a16="http://schemas.microsoft.com/office/drawing/2014/main" id="{3D51518C-1BCA-40AA-BCDA-C61416152F8D}"/>
                </a:ext>
              </a:extLst>
            </p:cNvPr>
            <p:cNvCxnSpPr>
              <a:cxnSpLocks/>
            </p:cNvCxnSpPr>
            <p:nvPr/>
          </p:nvCxnSpPr>
          <p:spPr>
            <a:xfrm flipV="1">
              <a:off x="6937218" y="1795780"/>
              <a:ext cx="245902" cy="53420"/>
            </a:xfrm>
            <a:prstGeom prst="line">
              <a:avLst/>
            </a:prstGeom>
            <a:ln>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35" name="Conector reto 134">
              <a:extLst>
                <a:ext uri="{FF2B5EF4-FFF2-40B4-BE49-F238E27FC236}">
                  <a16:creationId xmlns:a16="http://schemas.microsoft.com/office/drawing/2014/main" id="{2E7D3698-E712-4602-AAB5-57CBE256B238}"/>
                </a:ext>
              </a:extLst>
            </p:cNvPr>
            <p:cNvCxnSpPr>
              <a:cxnSpLocks/>
            </p:cNvCxnSpPr>
            <p:nvPr/>
          </p:nvCxnSpPr>
          <p:spPr>
            <a:xfrm flipV="1">
              <a:off x="6937218" y="1704975"/>
              <a:ext cx="663894" cy="144225"/>
            </a:xfrm>
            <a:prstGeom prst="line">
              <a:avLst/>
            </a:prstGeom>
            <a:ln>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138" name="Agrupar 137">
            <a:extLst>
              <a:ext uri="{FF2B5EF4-FFF2-40B4-BE49-F238E27FC236}">
                <a16:creationId xmlns:a16="http://schemas.microsoft.com/office/drawing/2014/main" id="{8EC3014D-13A7-4427-9F76-71CE9BA73FD3}"/>
              </a:ext>
            </a:extLst>
          </p:cNvPr>
          <p:cNvGrpSpPr/>
          <p:nvPr/>
        </p:nvGrpSpPr>
        <p:grpSpPr>
          <a:xfrm>
            <a:off x="6392037" y="1264153"/>
            <a:ext cx="1326246" cy="1748922"/>
            <a:chOff x="6937218" y="1484757"/>
            <a:chExt cx="1326246" cy="1748922"/>
          </a:xfrm>
        </p:grpSpPr>
        <p:cxnSp>
          <p:nvCxnSpPr>
            <p:cNvPr id="144" name="Conector reto 143">
              <a:extLst>
                <a:ext uri="{FF2B5EF4-FFF2-40B4-BE49-F238E27FC236}">
                  <a16:creationId xmlns:a16="http://schemas.microsoft.com/office/drawing/2014/main" id="{1E7523AC-5FB2-47AE-B960-25AEF387EC02}"/>
                </a:ext>
              </a:extLst>
            </p:cNvPr>
            <p:cNvCxnSpPr>
              <a:cxnSpLocks/>
            </p:cNvCxnSpPr>
            <p:nvPr/>
          </p:nvCxnSpPr>
          <p:spPr>
            <a:xfrm flipV="1">
              <a:off x="6937218" y="1704975"/>
              <a:ext cx="663894" cy="144225"/>
            </a:xfrm>
            <a:prstGeom prst="line">
              <a:avLst/>
            </a:prstGeom>
            <a:ln>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39" name="Conector reto 138">
              <a:extLst>
                <a:ext uri="{FF2B5EF4-FFF2-40B4-BE49-F238E27FC236}">
                  <a16:creationId xmlns:a16="http://schemas.microsoft.com/office/drawing/2014/main" id="{1A36B999-E574-4713-BE0A-14E88F0FF6E4}"/>
                </a:ext>
              </a:extLst>
            </p:cNvPr>
            <p:cNvCxnSpPr/>
            <p:nvPr/>
          </p:nvCxnSpPr>
          <p:spPr>
            <a:xfrm flipV="1">
              <a:off x="7204075" y="1757679"/>
              <a:ext cx="0" cy="1476000"/>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140" name="Conector reto 139">
              <a:extLst>
                <a:ext uri="{FF2B5EF4-FFF2-40B4-BE49-F238E27FC236}">
                  <a16:creationId xmlns:a16="http://schemas.microsoft.com/office/drawing/2014/main" id="{063B1B12-B9CA-4908-87C1-63C27719475D}"/>
                </a:ext>
              </a:extLst>
            </p:cNvPr>
            <p:cNvCxnSpPr/>
            <p:nvPr/>
          </p:nvCxnSpPr>
          <p:spPr>
            <a:xfrm flipV="1">
              <a:off x="7373620" y="1720105"/>
              <a:ext cx="0" cy="1476000"/>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141" name="Conector reto 140">
              <a:extLst>
                <a:ext uri="{FF2B5EF4-FFF2-40B4-BE49-F238E27FC236}">
                  <a16:creationId xmlns:a16="http://schemas.microsoft.com/office/drawing/2014/main" id="{B9428E33-A9BC-43B2-9D2E-F7E215F4A563}"/>
                </a:ext>
              </a:extLst>
            </p:cNvPr>
            <p:cNvCxnSpPr>
              <a:cxnSpLocks/>
            </p:cNvCxnSpPr>
            <p:nvPr/>
          </p:nvCxnSpPr>
          <p:spPr>
            <a:xfrm flipV="1">
              <a:off x="7380594" y="1608572"/>
              <a:ext cx="664287" cy="144309"/>
            </a:xfrm>
            <a:prstGeom prst="line">
              <a:avLst/>
            </a:prstGeom>
            <a:ln>
              <a:headEnd type="triangle" w="sm" len="sm"/>
              <a:tailEnd type="none" w="sm" len="sm"/>
            </a:ln>
          </p:spPr>
          <p:style>
            <a:lnRef idx="1">
              <a:schemeClr val="accent1"/>
            </a:lnRef>
            <a:fillRef idx="0">
              <a:schemeClr val="accent1"/>
            </a:fillRef>
            <a:effectRef idx="0">
              <a:schemeClr val="accent1"/>
            </a:effectRef>
            <a:fontRef idx="minor">
              <a:schemeClr val="tx1"/>
            </a:fontRef>
          </p:style>
        </p:cxnSp>
        <p:sp>
          <p:nvSpPr>
            <p:cNvPr id="142" name="CaixaDeTexto 141">
              <a:extLst>
                <a:ext uri="{FF2B5EF4-FFF2-40B4-BE49-F238E27FC236}">
                  <a16:creationId xmlns:a16="http://schemas.microsoft.com/office/drawing/2014/main" id="{8A733644-71FF-4131-935B-32CEF2C12D48}"/>
                </a:ext>
              </a:extLst>
            </p:cNvPr>
            <p:cNvSpPr txBox="1"/>
            <p:nvPr/>
          </p:nvSpPr>
          <p:spPr>
            <a:xfrm rot="20838778">
              <a:off x="7249639" y="1484757"/>
              <a:ext cx="1013825" cy="215444"/>
            </a:xfrm>
            <a:prstGeom prst="rect">
              <a:avLst/>
            </a:prstGeom>
            <a:noFill/>
          </p:spPr>
          <p:txBody>
            <a:bodyPr wrap="square" rtlCol="0">
              <a:spAutoFit/>
            </a:bodyPr>
            <a:lstStyle/>
            <a:p>
              <a:pPr algn="ctr"/>
              <a:r>
                <a:rPr lang="de-DE" sz="800">
                  <a:solidFill>
                    <a:srgbClr val="800000"/>
                  </a:solidFill>
                </a:rPr>
                <a:t>200mm MAX</a:t>
              </a:r>
            </a:p>
          </p:txBody>
        </p:sp>
        <p:cxnSp>
          <p:nvCxnSpPr>
            <p:cNvPr id="143" name="Conector reto 142">
              <a:extLst>
                <a:ext uri="{FF2B5EF4-FFF2-40B4-BE49-F238E27FC236}">
                  <a16:creationId xmlns:a16="http://schemas.microsoft.com/office/drawing/2014/main" id="{4B8C8A07-FECE-499F-BD82-D614A2A550A6}"/>
                </a:ext>
              </a:extLst>
            </p:cNvPr>
            <p:cNvCxnSpPr>
              <a:cxnSpLocks/>
            </p:cNvCxnSpPr>
            <p:nvPr/>
          </p:nvCxnSpPr>
          <p:spPr>
            <a:xfrm flipV="1">
              <a:off x="6937218" y="1795780"/>
              <a:ext cx="245902" cy="53420"/>
            </a:xfrm>
            <a:prstGeom prst="line">
              <a:avLst/>
            </a:prstGeom>
            <a:ln>
              <a:headEnd type="none" w="sm" len="sm"/>
              <a:tailEnd type="triangle" w="sm" len="sm"/>
            </a:ln>
          </p:spPr>
          <p:style>
            <a:lnRef idx="1">
              <a:schemeClr val="accent1"/>
            </a:lnRef>
            <a:fillRef idx="0">
              <a:schemeClr val="accent1"/>
            </a:fillRef>
            <a:effectRef idx="0">
              <a:schemeClr val="accent1"/>
            </a:effectRef>
            <a:fontRef idx="minor">
              <a:schemeClr val="tx1"/>
            </a:fontRef>
          </p:style>
        </p:cxnSp>
      </p:grpSp>
      <p:pic>
        <p:nvPicPr>
          <p:cNvPr id="146" name="Imagem 145" descr="Tela de computador com texto preto sobre fundo branco&#10;&#10;Descrição gerada automaticamente com confiança baixa">
            <a:extLst>
              <a:ext uri="{FF2B5EF4-FFF2-40B4-BE49-F238E27FC236}">
                <a16:creationId xmlns:a16="http://schemas.microsoft.com/office/drawing/2014/main" id="{7BA5F35B-7AFF-4CE1-9E1C-6300A7F733FD}"/>
              </a:ext>
            </a:extLst>
          </p:cNvPr>
          <p:cNvPicPr>
            <a:picLocks noChangeAspect="1"/>
          </p:cNvPicPr>
          <p:nvPr/>
        </p:nvPicPr>
        <p:blipFill rotWithShape="1">
          <a:blip r:embed="rId2">
            <a:clrChange>
              <a:clrFrom>
                <a:srgbClr val="FFFFFF"/>
              </a:clrFrom>
              <a:clrTo>
                <a:srgbClr val="FFFFFF">
                  <a:alpha val="0"/>
                </a:srgbClr>
              </a:clrTo>
            </a:clrChange>
          </a:blip>
          <a:srcRect t="1" r="73426" b="65253"/>
          <a:stretch/>
        </p:blipFill>
        <p:spPr>
          <a:xfrm>
            <a:off x="441960" y="1608572"/>
            <a:ext cx="2195037" cy="1193278"/>
          </a:xfrm>
          <a:prstGeom prst="rect">
            <a:avLst/>
          </a:prstGeom>
        </p:spPr>
      </p:pic>
    </p:spTree>
    <p:extLst>
      <p:ext uri="{BB962C8B-B14F-4D97-AF65-F5344CB8AC3E}">
        <p14:creationId xmlns:p14="http://schemas.microsoft.com/office/powerpoint/2010/main" val="28773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wipe(left)">
                                      <p:cBhvr>
                                        <p:cTn id="7" dur="1500"/>
                                        <p:tgtEl>
                                          <p:spTgt spid="123"/>
                                        </p:tgtEl>
                                      </p:cBhvr>
                                    </p:animEffect>
                                  </p:childTnLst>
                                </p:cTn>
                              </p:par>
                            </p:childTnLst>
                          </p:cTn>
                        </p:par>
                        <p:par>
                          <p:cTn id="8" fill="hold">
                            <p:stCondLst>
                              <p:cond delay="1500"/>
                            </p:stCondLst>
                            <p:childTnLst>
                              <p:par>
                                <p:cTn id="9" presetID="22" presetClass="entr" presetSubtype="4" fill="hold" nodeType="afterEffect">
                                  <p:stCondLst>
                                    <p:cond delay="0"/>
                                  </p:stCondLst>
                                  <p:childTnLst>
                                    <p:set>
                                      <p:cBhvr>
                                        <p:cTn id="10" dur="1" fill="hold">
                                          <p:stCondLst>
                                            <p:cond delay="0"/>
                                          </p:stCondLst>
                                        </p:cTn>
                                        <p:tgtEl>
                                          <p:spTgt spid="137"/>
                                        </p:tgtEl>
                                        <p:attrNameLst>
                                          <p:attrName>style.visibility</p:attrName>
                                        </p:attrNameLst>
                                      </p:cBhvr>
                                      <p:to>
                                        <p:strVal val="visible"/>
                                      </p:to>
                                    </p:set>
                                    <p:animEffect transition="in" filter="wipe(down)">
                                      <p:cBhvr>
                                        <p:cTn id="11" dur="750"/>
                                        <p:tgtEl>
                                          <p:spTgt spid="137"/>
                                        </p:tgtEl>
                                      </p:cBhvr>
                                    </p:animEffect>
                                  </p:childTnLst>
                                </p:cTn>
                              </p:par>
                              <p:par>
                                <p:cTn id="12" presetID="22" presetClass="entr" presetSubtype="4" fill="hold" nodeType="withEffect">
                                  <p:stCondLst>
                                    <p:cond delay="500"/>
                                  </p:stCondLst>
                                  <p:childTnLst>
                                    <p:set>
                                      <p:cBhvr>
                                        <p:cTn id="13" dur="1" fill="hold">
                                          <p:stCondLst>
                                            <p:cond delay="0"/>
                                          </p:stCondLst>
                                        </p:cTn>
                                        <p:tgtEl>
                                          <p:spTgt spid="138"/>
                                        </p:tgtEl>
                                        <p:attrNameLst>
                                          <p:attrName>style.visibility</p:attrName>
                                        </p:attrNameLst>
                                      </p:cBhvr>
                                      <p:to>
                                        <p:strVal val="visible"/>
                                      </p:to>
                                    </p:set>
                                    <p:animEffect transition="in" filter="wipe(down)">
                                      <p:cBhvr>
                                        <p:cTn id="14" dur="75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Tela de computador com texto preto sobre fundo branco&#10;&#10;Descrição gerada automaticamente com confiança baixa">
            <a:extLst>
              <a:ext uri="{FF2B5EF4-FFF2-40B4-BE49-F238E27FC236}">
                <a16:creationId xmlns:a16="http://schemas.microsoft.com/office/drawing/2014/main" id="{293EAC80-DA4E-4F95-AD46-2E34EA7379F2}"/>
              </a:ext>
            </a:extLst>
          </p:cNvPr>
          <p:cNvPicPr>
            <a:picLocks noChangeAspect="1"/>
          </p:cNvPicPr>
          <p:nvPr/>
        </p:nvPicPr>
        <p:blipFill>
          <a:blip r:embed="rId2"/>
          <a:stretch>
            <a:fillRect/>
          </a:stretch>
        </p:blipFill>
        <p:spPr>
          <a:xfrm>
            <a:off x="441960" y="1608572"/>
            <a:ext cx="8260080" cy="3434298"/>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22</a:t>
            </a:fld>
            <a:r>
              <a:rPr lang="de-DE"/>
              <a:t> |</a:t>
            </a:r>
          </a:p>
        </p:txBody>
      </p:sp>
      <p:sp>
        <p:nvSpPr>
          <p:cNvPr id="13" name="CaixaDeTexto 12">
            <a:extLst>
              <a:ext uri="{FF2B5EF4-FFF2-40B4-BE49-F238E27FC236}">
                <a16:creationId xmlns:a16="http://schemas.microsoft.com/office/drawing/2014/main" id="{AD38A805-2B5A-4C8F-BE42-BD5B8D7CB864}"/>
              </a:ext>
            </a:extLst>
          </p:cNvPr>
          <p:cNvSpPr txBox="1"/>
          <p:nvPr/>
        </p:nvSpPr>
        <p:spPr>
          <a:xfrm>
            <a:off x="274320" y="716020"/>
            <a:ext cx="5760720" cy="1323439"/>
          </a:xfrm>
          <a:prstGeom prst="rect">
            <a:avLst/>
          </a:prstGeom>
          <a:noFill/>
        </p:spPr>
        <p:txBody>
          <a:bodyPr wrap="square" rtlCol="0">
            <a:spAutoFit/>
          </a:bodyPr>
          <a:lstStyle/>
          <a:p>
            <a:pPr>
              <a:spcAft>
                <a:spcPts val="600"/>
              </a:spcAft>
            </a:pPr>
            <a:r>
              <a:rPr lang="de-DE" sz="1400" dirty="0">
                <a:solidFill>
                  <a:schemeClr val="bg1">
                    <a:lumMod val="50000"/>
                  </a:schemeClr>
                </a:solidFill>
              </a:rPr>
              <a:t>Wenn der Rahmen richtig positioniert ist, befestigen Sie die Baugruppe mit:</a:t>
            </a:r>
          </a:p>
          <a:p>
            <a:pPr marL="285750" indent="-285750">
              <a:spcAft>
                <a:spcPts val="600"/>
              </a:spcAft>
              <a:buFont typeface="Wingdings" panose="05000000000000000000" pitchFamily="2" charset="2"/>
              <a:buChar char="Ø"/>
            </a:pPr>
            <a:r>
              <a:rPr lang="de-DE" sz="1400" dirty="0">
                <a:solidFill>
                  <a:schemeClr val="bg1">
                    <a:lumMod val="50000"/>
                  </a:schemeClr>
                </a:solidFill>
              </a:rPr>
              <a:t>einer unterbrochenen Schweißnaht (20 bis 30 mm alle 200 mm)</a:t>
            </a:r>
          </a:p>
          <a:p>
            <a:pPr marL="285750" indent="-285750">
              <a:spcAft>
                <a:spcPts val="600"/>
              </a:spcAft>
              <a:buFont typeface="Wingdings" panose="05000000000000000000" pitchFamily="2" charset="2"/>
              <a:buChar char="Ø"/>
            </a:pPr>
            <a:r>
              <a:rPr lang="de-DE" sz="1400" dirty="0">
                <a:solidFill>
                  <a:srgbClr val="B50130"/>
                </a:solidFill>
              </a:rPr>
              <a:t>ODER selbstschneidenden M6-Schrauben in den äußeren vorgebohrten Löchern. </a:t>
            </a:r>
          </a:p>
        </p:txBody>
      </p:sp>
      <p:grpSp>
        <p:nvGrpSpPr>
          <p:cNvPr id="6" name="Agrupar 5">
            <a:extLst>
              <a:ext uri="{FF2B5EF4-FFF2-40B4-BE49-F238E27FC236}">
                <a16:creationId xmlns:a16="http://schemas.microsoft.com/office/drawing/2014/main" id="{F4BDDE5C-78DF-4BF1-9D8B-C119CB2A7325}"/>
              </a:ext>
            </a:extLst>
          </p:cNvPr>
          <p:cNvGrpSpPr/>
          <p:nvPr/>
        </p:nvGrpSpPr>
        <p:grpSpPr>
          <a:xfrm>
            <a:off x="1475994" y="2892345"/>
            <a:ext cx="6283437" cy="1162649"/>
            <a:chOff x="1475994" y="2892345"/>
            <a:chExt cx="6283437" cy="1162649"/>
          </a:xfrm>
        </p:grpSpPr>
        <p:grpSp>
          <p:nvGrpSpPr>
            <p:cNvPr id="87" name="Agrupar 86">
              <a:extLst>
                <a:ext uri="{FF2B5EF4-FFF2-40B4-BE49-F238E27FC236}">
                  <a16:creationId xmlns:a16="http://schemas.microsoft.com/office/drawing/2014/main" id="{14C17317-35B1-4FC6-BDB3-D6B86EB6CFB8}"/>
                </a:ext>
              </a:extLst>
            </p:cNvPr>
            <p:cNvGrpSpPr/>
            <p:nvPr/>
          </p:nvGrpSpPr>
          <p:grpSpPr>
            <a:xfrm>
              <a:off x="1647444" y="2892345"/>
              <a:ext cx="6036945" cy="481183"/>
              <a:chOff x="1647444" y="2892345"/>
              <a:chExt cx="6036945" cy="481183"/>
            </a:xfrm>
          </p:grpSpPr>
          <p:grpSp>
            <p:nvGrpSpPr>
              <p:cNvPr id="14" name="Agrupar 13">
                <a:extLst>
                  <a:ext uri="{FF2B5EF4-FFF2-40B4-BE49-F238E27FC236}">
                    <a16:creationId xmlns:a16="http://schemas.microsoft.com/office/drawing/2014/main" id="{04DA6A22-262D-4AEA-AB3D-E9624F715BFB}"/>
                  </a:ext>
                </a:extLst>
              </p:cNvPr>
              <p:cNvGrpSpPr/>
              <p:nvPr/>
            </p:nvGrpSpPr>
            <p:grpSpPr>
              <a:xfrm>
                <a:off x="1647444" y="2896362"/>
                <a:ext cx="3835907" cy="440781"/>
                <a:chOff x="1647444" y="2896362"/>
                <a:chExt cx="3835907" cy="440781"/>
              </a:xfrm>
            </p:grpSpPr>
            <p:sp>
              <p:nvSpPr>
                <p:cNvPr id="22" name="Elipse 21">
                  <a:extLst>
                    <a:ext uri="{FF2B5EF4-FFF2-40B4-BE49-F238E27FC236}">
                      <a16:creationId xmlns:a16="http://schemas.microsoft.com/office/drawing/2014/main" id="{950CB94A-3A33-42BE-BB18-0D1FED457122}"/>
                    </a:ext>
                  </a:extLst>
                </p:cNvPr>
                <p:cNvSpPr/>
                <p:nvPr/>
              </p:nvSpPr>
              <p:spPr>
                <a:xfrm>
                  <a:off x="1647444" y="2896362"/>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lipse 23">
                  <a:extLst>
                    <a:ext uri="{FF2B5EF4-FFF2-40B4-BE49-F238E27FC236}">
                      <a16:creationId xmlns:a16="http://schemas.microsoft.com/office/drawing/2014/main" id="{80D030D2-C0CC-4284-968D-7CE0C677C76E}"/>
                    </a:ext>
                  </a:extLst>
                </p:cNvPr>
                <p:cNvSpPr/>
                <p:nvPr/>
              </p:nvSpPr>
              <p:spPr>
                <a:xfrm>
                  <a:off x="1899920" y="292249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lipse 26">
                  <a:extLst>
                    <a:ext uri="{FF2B5EF4-FFF2-40B4-BE49-F238E27FC236}">
                      <a16:creationId xmlns:a16="http://schemas.microsoft.com/office/drawing/2014/main" id="{7DE7DFD4-1112-40AA-B28A-C7187453AD5A}"/>
                    </a:ext>
                  </a:extLst>
                </p:cNvPr>
                <p:cNvSpPr/>
                <p:nvPr/>
              </p:nvSpPr>
              <p:spPr>
                <a:xfrm>
                  <a:off x="2152396" y="2948630"/>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ipse 29">
                  <a:extLst>
                    <a:ext uri="{FF2B5EF4-FFF2-40B4-BE49-F238E27FC236}">
                      <a16:creationId xmlns:a16="http://schemas.microsoft.com/office/drawing/2014/main" id="{116A56B7-F959-4B7F-8EDF-035EAFAAEB6D}"/>
                    </a:ext>
                  </a:extLst>
                </p:cNvPr>
                <p:cNvSpPr/>
                <p:nvPr/>
              </p:nvSpPr>
              <p:spPr>
                <a:xfrm>
                  <a:off x="2404872" y="2974764"/>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Elipse 31">
                  <a:extLst>
                    <a:ext uri="{FF2B5EF4-FFF2-40B4-BE49-F238E27FC236}">
                      <a16:creationId xmlns:a16="http://schemas.microsoft.com/office/drawing/2014/main" id="{6EC310DD-6962-456A-A630-DFC6648371EB}"/>
                    </a:ext>
                  </a:extLst>
                </p:cNvPr>
                <p:cNvSpPr/>
                <p:nvPr/>
              </p:nvSpPr>
              <p:spPr>
                <a:xfrm>
                  <a:off x="2657348" y="3000898"/>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lipse 33">
                  <a:extLst>
                    <a:ext uri="{FF2B5EF4-FFF2-40B4-BE49-F238E27FC236}">
                      <a16:creationId xmlns:a16="http://schemas.microsoft.com/office/drawing/2014/main" id="{0402CB1B-1C8E-45B8-AF03-37B4EBBA74A8}"/>
                    </a:ext>
                  </a:extLst>
                </p:cNvPr>
                <p:cNvSpPr/>
                <p:nvPr/>
              </p:nvSpPr>
              <p:spPr>
                <a:xfrm>
                  <a:off x="2909824" y="3027032"/>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Elipse 35">
                  <a:extLst>
                    <a:ext uri="{FF2B5EF4-FFF2-40B4-BE49-F238E27FC236}">
                      <a16:creationId xmlns:a16="http://schemas.microsoft.com/office/drawing/2014/main" id="{68F58083-AF41-4CDB-9EAB-04C54E95A24D}"/>
                    </a:ext>
                  </a:extLst>
                </p:cNvPr>
                <p:cNvSpPr/>
                <p:nvPr/>
              </p:nvSpPr>
              <p:spPr>
                <a:xfrm>
                  <a:off x="3162300" y="305316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Elipse 37">
                  <a:extLst>
                    <a:ext uri="{FF2B5EF4-FFF2-40B4-BE49-F238E27FC236}">
                      <a16:creationId xmlns:a16="http://schemas.microsoft.com/office/drawing/2014/main" id="{7E8074FD-946F-4CFE-8F5A-4BA369CBCED6}"/>
                    </a:ext>
                  </a:extLst>
                </p:cNvPr>
                <p:cNvSpPr/>
                <p:nvPr/>
              </p:nvSpPr>
              <p:spPr>
                <a:xfrm>
                  <a:off x="3414776" y="3079300"/>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Elipse 39">
                  <a:extLst>
                    <a:ext uri="{FF2B5EF4-FFF2-40B4-BE49-F238E27FC236}">
                      <a16:creationId xmlns:a16="http://schemas.microsoft.com/office/drawing/2014/main" id="{26425858-349C-4337-83B7-55C87D3E5792}"/>
                    </a:ext>
                  </a:extLst>
                </p:cNvPr>
                <p:cNvSpPr/>
                <p:nvPr/>
              </p:nvSpPr>
              <p:spPr>
                <a:xfrm>
                  <a:off x="3667252" y="3105434"/>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Elipse 41">
                  <a:extLst>
                    <a:ext uri="{FF2B5EF4-FFF2-40B4-BE49-F238E27FC236}">
                      <a16:creationId xmlns:a16="http://schemas.microsoft.com/office/drawing/2014/main" id="{8C833FCF-EDDB-44F3-BE06-1FC3AA2CE0B1}"/>
                    </a:ext>
                  </a:extLst>
                </p:cNvPr>
                <p:cNvSpPr/>
                <p:nvPr/>
              </p:nvSpPr>
              <p:spPr>
                <a:xfrm>
                  <a:off x="3919728" y="3131568"/>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Elipse 43">
                  <a:extLst>
                    <a:ext uri="{FF2B5EF4-FFF2-40B4-BE49-F238E27FC236}">
                      <a16:creationId xmlns:a16="http://schemas.microsoft.com/office/drawing/2014/main" id="{20DD235A-EF1B-41B7-ADDC-A83F6349B33B}"/>
                    </a:ext>
                  </a:extLst>
                </p:cNvPr>
                <p:cNvSpPr/>
                <p:nvPr/>
              </p:nvSpPr>
              <p:spPr>
                <a:xfrm>
                  <a:off x="4172204" y="3157702"/>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lipse 45">
                  <a:extLst>
                    <a:ext uri="{FF2B5EF4-FFF2-40B4-BE49-F238E27FC236}">
                      <a16:creationId xmlns:a16="http://schemas.microsoft.com/office/drawing/2014/main" id="{801E6911-9C1C-434B-8E9C-B766D2444C14}"/>
                    </a:ext>
                  </a:extLst>
                </p:cNvPr>
                <p:cNvSpPr/>
                <p:nvPr/>
              </p:nvSpPr>
              <p:spPr>
                <a:xfrm>
                  <a:off x="4424680" y="318383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Elipse 47">
                  <a:extLst>
                    <a:ext uri="{FF2B5EF4-FFF2-40B4-BE49-F238E27FC236}">
                      <a16:creationId xmlns:a16="http://schemas.microsoft.com/office/drawing/2014/main" id="{3E015CDE-9FA5-4842-916F-9DFCB76C55C8}"/>
                    </a:ext>
                  </a:extLst>
                </p:cNvPr>
                <p:cNvSpPr/>
                <p:nvPr/>
              </p:nvSpPr>
              <p:spPr>
                <a:xfrm>
                  <a:off x="4677156" y="3209970"/>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Elipse 49">
                  <a:extLst>
                    <a:ext uri="{FF2B5EF4-FFF2-40B4-BE49-F238E27FC236}">
                      <a16:creationId xmlns:a16="http://schemas.microsoft.com/office/drawing/2014/main" id="{D81F9E96-368F-4BC6-8126-6906F2D2ABC9}"/>
                    </a:ext>
                  </a:extLst>
                </p:cNvPr>
                <p:cNvSpPr/>
                <p:nvPr/>
              </p:nvSpPr>
              <p:spPr>
                <a:xfrm>
                  <a:off x="4929632" y="3236104"/>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Elipse 52">
                  <a:extLst>
                    <a:ext uri="{FF2B5EF4-FFF2-40B4-BE49-F238E27FC236}">
                      <a16:creationId xmlns:a16="http://schemas.microsoft.com/office/drawing/2014/main" id="{7D7D3D7F-9777-4C99-8AFE-B0680547CEC2}"/>
                    </a:ext>
                  </a:extLst>
                </p:cNvPr>
                <p:cNvSpPr/>
                <p:nvPr/>
              </p:nvSpPr>
              <p:spPr>
                <a:xfrm>
                  <a:off x="5182108" y="3262238"/>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Elipse 55">
                  <a:extLst>
                    <a:ext uri="{FF2B5EF4-FFF2-40B4-BE49-F238E27FC236}">
                      <a16:creationId xmlns:a16="http://schemas.microsoft.com/office/drawing/2014/main" id="{9A17A324-B875-46F1-BA69-B69990212B94}"/>
                    </a:ext>
                  </a:extLst>
                </p:cNvPr>
                <p:cNvSpPr/>
                <p:nvPr/>
              </p:nvSpPr>
              <p:spPr>
                <a:xfrm>
                  <a:off x="5434583" y="3288375"/>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 name="Agrupar 56">
                <a:extLst>
                  <a:ext uri="{FF2B5EF4-FFF2-40B4-BE49-F238E27FC236}">
                    <a16:creationId xmlns:a16="http://schemas.microsoft.com/office/drawing/2014/main" id="{3F94287B-5CC9-4EA9-B9B1-AB0F4EBFB627}"/>
                  </a:ext>
                </a:extLst>
              </p:cNvPr>
              <p:cNvGrpSpPr/>
              <p:nvPr/>
            </p:nvGrpSpPr>
            <p:grpSpPr>
              <a:xfrm>
                <a:off x="1647444" y="3115688"/>
                <a:ext cx="2068576" cy="257840"/>
                <a:chOff x="1647444" y="2896362"/>
                <a:chExt cx="2068576" cy="257840"/>
              </a:xfrm>
            </p:grpSpPr>
            <p:sp>
              <p:nvSpPr>
                <p:cNvPr id="58" name="Elipse 57">
                  <a:extLst>
                    <a:ext uri="{FF2B5EF4-FFF2-40B4-BE49-F238E27FC236}">
                      <a16:creationId xmlns:a16="http://schemas.microsoft.com/office/drawing/2014/main" id="{6F09EF5D-B375-42EF-BC9E-A414A263FE71}"/>
                    </a:ext>
                  </a:extLst>
                </p:cNvPr>
                <p:cNvSpPr/>
                <p:nvPr/>
              </p:nvSpPr>
              <p:spPr>
                <a:xfrm>
                  <a:off x="1647444" y="2896362"/>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Elipse 58">
                  <a:extLst>
                    <a:ext uri="{FF2B5EF4-FFF2-40B4-BE49-F238E27FC236}">
                      <a16:creationId xmlns:a16="http://schemas.microsoft.com/office/drawing/2014/main" id="{74FA28C0-5CB2-45A2-A1AF-65C838F599C7}"/>
                    </a:ext>
                  </a:extLst>
                </p:cNvPr>
                <p:cNvSpPr/>
                <p:nvPr/>
              </p:nvSpPr>
              <p:spPr>
                <a:xfrm>
                  <a:off x="1899920" y="292249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Elipse 59">
                  <a:extLst>
                    <a:ext uri="{FF2B5EF4-FFF2-40B4-BE49-F238E27FC236}">
                      <a16:creationId xmlns:a16="http://schemas.microsoft.com/office/drawing/2014/main" id="{1D31F2A1-8BF2-4626-8118-948455642E6C}"/>
                    </a:ext>
                  </a:extLst>
                </p:cNvPr>
                <p:cNvSpPr/>
                <p:nvPr/>
              </p:nvSpPr>
              <p:spPr>
                <a:xfrm>
                  <a:off x="2152396" y="2948630"/>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Elipse 60">
                  <a:extLst>
                    <a:ext uri="{FF2B5EF4-FFF2-40B4-BE49-F238E27FC236}">
                      <a16:creationId xmlns:a16="http://schemas.microsoft.com/office/drawing/2014/main" id="{2A2B78F9-95A3-4CAF-82D9-33A0D5FE9170}"/>
                    </a:ext>
                  </a:extLst>
                </p:cNvPr>
                <p:cNvSpPr/>
                <p:nvPr/>
              </p:nvSpPr>
              <p:spPr>
                <a:xfrm>
                  <a:off x="2404872" y="2974764"/>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Elipse 61">
                  <a:extLst>
                    <a:ext uri="{FF2B5EF4-FFF2-40B4-BE49-F238E27FC236}">
                      <a16:creationId xmlns:a16="http://schemas.microsoft.com/office/drawing/2014/main" id="{F52FF7DB-DA6B-4848-B6CE-97265059E824}"/>
                    </a:ext>
                  </a:extLst>
                </p:cNvPr>
                <p:cNvSpPr/>
                <p:nvPr/>
              </p:nvSpPr>
              <p:spPr>
                <a:xfrm>
                  <a:off x="2657348" y="3000898"/>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Elipse 62">
                  <a:extLst>
                    <a:ext uri="{FF2B5EF4-FFF2-40B4-BE49-F238E27FC236}">
                      <a16:creationId xmlns:a16="http://schemas.microsoft.com/office/drawing/2014/main" id="{C944A91E-053C-4E96-A49B-1B49CD4AB7D6}"/>
                    </a:ext>
                  </a:extLst>
                </p:cNvPr>
                <p:cNvSpPr/>
                <p:nvPr/>
              </p:nvSpPr>
              <p:spPr>
                <a:xfrm>
                  <a:off x="2909824" y="3027032"/>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Elipse 63">
                  <a:extLst>
                    <a:ext uri="{FF2B5EF4-FFF2-40B4-BE49-F238E27FC236}">
                      <a16:creationId xmlns:a16="http://schemas.microsoft.com/office/drawing/2014/main" id="{9174204C-B221-463B-9AF0-7AB454010C23}"/>
                    </a:ext>
                  </a:extLst>
                </p:cNvPr>
                <p:cNvSpPr/>
                <p:nvPr/>
              </p:nvSpPr>
              <p:spPr>
                <a:xfrm>
                  <a:off x="3162300" y="305316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Elipse 64">
                  <a:extLst>
                    <a:ext uri="{FF2B5EF4-FFF2-40B4-BE49-F238E27FC236}">
                      <a16:creationId xmlns:a16="http://schemas.microsoft.com/office/drawing/2014/main" id="{18E675E9-9395-406F-BDE3-CCB29FEE08CC}"/>
                    </a:ext>
                  </a:extLst>
                </p:cNvPr>
                <p:cNvSpPr/>
                <p:nvPr/>
              </p:nvSpPr>
              <p:spPr>
                <a:xfrm>
                  <a:off x="3414776" y="3079300"/>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Elipse 65">
                  <a:extLst>
                    <a:ext uri="{FF2B5EF4-FFF2-40B4-BE49-F238E27FC236}">
                      <a16:creationId xmlns:a16="http://schemas.microsoft.com/office/drawing/2014/main" id="{C3995839-29B6-4E1A-B7CE-3C5F1B0A9406}"/>
                    </a:ext>
                  </a:extLst>
                </p:cNvPr>
                <p:cNvSpPr/>
                <p:nvPr/>
              </p:nvSpPr>
              <p:spPr>
                <a:xfrm>
                  <a:off x="3667252" y="3105434"/>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6" name="Agrupar 85">
                <a:extLst>
                  <a:ext uri="{FF2B5EF4-FFF2-40B4-BE49-F238E27FC236}">
                    <a16:creationId xmlns:a16="http://schemas.microsoft.com/office/drawing/2014/main" id="{C44F3004-0249-468F-86A3-C62AE82171AB}"/>
                  </a:ext>
                </a:extLst>
              </p:cNvPr>
              <p:cNvGrpSpPr/>
              <p:nvPr/>
            </p:nvGrpSpPr>
            <p:grpSpPr>
              <a:xfrm>
                <a:off x="5806948" y="2892345"/>
                <a:ext cx="1877441" cy="432415"/>
                <a:chOff x="5806948" y="2892345"/>
                <a:chExt cx="1877441" cy="432415"/>
              </a:xfrm>
            </p:grpSpPr>
            <p:sp>
              <p:nvSpPr>
                <p:cNvPr id="74" name="Elipse 73">
                  <a:extLst>
                    <a:ext uri="{FF2B5EF4-FFF2-40B4-BE49-F238E27FC236}">
                      <a16:creationId xmlns:a16="http://schemas.microsoft.com/office/drawing/2014/main" id="{6530D0C8-F6E2-47F5-B3EA-06E3A6EA30E2}"/>
                    </a:ext>
                  </a:extLst>
                </p:cNvPr>
                <p:cNvSpPr/>
                <p:nvPr/>
              </p:nvSpPr>
              <p:spPr>
                <a:xfrm>
                  <a:off x="5806948" y="3275992"/>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Elipse 74">
                  <a:extLst>
                    <a:ext uri="{FF2B5EF4-FFF2-40B4-BE49-F238E27FC236}">
                      <a16:creationId xmlns:a16="http://schemas.microsoft.com/office/drawing/2014/main" id="{86DE821B-45E3-4BED-8D9D-1EE4DF6D272E}"/>
                    </a:ext>
                  </a:extLst>
                </p:cNvPr>
                <p:cNvSpPr/>
                <p:nvPr/>
              </p:nvSpPr>
              <p:spPr>
                <a:xfrm>
                  <a:off x="5973191" y="3241115"/>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Elipse 75">
                  <a:extLst>
                    <a:ext uri="{FF2B5EF4-FFF2-40B4-BE49-F238E27FC236}">
                      <a16:creationId xmlns:a16="http://schemas.microsoft.com/office/drawing/2014/main" id="{79EED72D-1213-4263-A1B3-EB53831FC595}"/>
                    </a:ext>
                  </a:extLst>
                </p:cNvPr>
                <p:cNvSpPr/>
                <p:nvPr/>
              </p:nvSpPr>
              <p:spPr>
                <a:xfrm>
                  <a:off x="6139434" y="3206238"/>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Elipse 76">
                  <a:extLst>
                    <a:ext uri="{FF2B5EF4-FFF2-40B4-BE49-F238E27FC236}">
                      <a16:creationId xmlns:a16="http://schemas.microsoft.com/office/drawing/2014/main" id="{A9396E94-A2D7-4D71-AFA7-9EFFC47C3AEC}"/>
                    </a:ext>
                  </a:extLst>
                </p:cNvPr>
                <p:cNvSpPr/>
                <p:nvPr/>
              </p:nvSpPr>
              <p:spPr>
                <a:xfrm>
                  <a:off x="6305677" y="3171361"/>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Elipse 77">
                  <a:extLst>
                    <a:ext uri="{FF2B5EF4-FFF2-40B4-BE49-F238E27FC236}">
                      <a16:creationId xmlns:a16="http://schemas.microsoft.com/office/drawing/2014/main" id="{9C8B52B5-D7F1-44FA-8492-F5E213B13157}"/>
                    </a:ext>
                  </a:extLst>
                </p:cNvPr>
                <p:cNvSpPr/>
                <p:nvPr/>
              </p:nvSpPr>
              <p:spPr>
                <a:xfrm>
                  <a:off x="6471920" y="3136484"/>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Elipse 78">
                  <a:extLst>
                    <a:ext uri="{FF2B5EF4-FFF2-40B4-BE49-F238E27FC236}">
                      <a16:creationId xmlns:a16="http://schemas.microsoft.com/office/drawing/2014/main" id="{8C063813-0B3B-43D5-BE87-DC6DD6722281}"/>
                    </a:ext>
                  </a:extLst>
                </p:cNvPr>
                <p:cNvSpPr/>
                <p:nvPr/>
              </p:nvSpPr>
              <p:spPr>
                <a:xfrm>
                  <a:off x="6638163" y="3101607"/>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Elipse 79">
                  <a:extLst>
                    <a:ext uri="{FF2B5EF4-FFF2-40B4-BE49-F238E27FC236}">
                      <a16:creationId xmlns:a16="http://schemas.microsoft.com/office/drawing/2014/main" id="{C17D2C37-C50A-49EE-AEC3-54B66F8C0D0D}"/>
                    </a:ext>
                  </a:extLst>
                </p:cNvPr>
                <p:cNvSpPr/>
                <p:nvPr/>
              </p:nvSpPr>
              <p:spPr>
                <a:xfrm>
                  <a:off x="6804406" y="3066730"/>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Elipse 80">
                  <a:extLst>
                    <a:ext uri="{FF2B5EF4-FFF2-40B4-BE49-F238E27FC236}">
                      <a16:creationId xmlns:a16="http://schemas.microsoft.com/office/drawing/2014/main" id="{06C2943A-F978-406F-A12E-59E64B299BC7}"/>
                    </a:ext>
                  </a:extLst>
                </p:cNvPr>
                <p:cNvSpPr/>
                <p:nvPr/>
              </p:nvSpPr>
              <p:spPr>
                <a:xfrm>
                  <a:off x="6970649" y="3031853"/>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Elipse 81">
                  <a:extLst>
                    <a:ext uri="{FF2B5EF4-FFF2-40B4-BE49-F238E27FC236}">
                      <a16:creationId xmlns:a16="http://schemas.microsoft.com/office/drawing/2014/main" id="{C81EACFA-1821-4071-A840-4B12F23DA5D9}"/>
                    </a:ext>
                  </a:extLst>
                </p:cNvPr>
                <p:cNvSpPr/>
                <p:nvPr/>
              </p:nvSpPr>
              <p:spPr>
                <a:xfrm>
                  <a:off x="7136892" y="299697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Elipse 82">
                  <a:extLst>
                    <a:ext uri="{FF2B5EF4-FFF2-40B4-BE49-F238E27FC236}">
                      <a16:creationId xmlns:a16="http://schemas.microsoft.com/office/drawing/2014/main" id="{E301E812-7A48-412F-B466-1AD2F560E4A1}"/>
                    </a:ext>
                  </a:extLst>
                </p:cNvPr>
                <p:cNvSpPr/>
                <p:nvPr/>
              </p:nvSpPr>
              <p:spPr>
                <a:xfrm>
                  <a:off x="7303135" y="2962099"/>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Elipse 83">
                  <a:extLst>
                    <a:ext uri="{FF2B5EF4-FFF2-40B4-BE49-F238E27FC236}">
                      <a16:creationId xmlns:a16="http://schemas.microsoft.com/office/drawing/2014/main" id="{18D5951D-2F87-4A66-8950-1AB1F44C1874}"/>
                    </a:ext>
                  </a:extLst>
                </p:cNvPr>
                <p:cNvSpPr/>
                <p:nvPr/>
              </p:nvSpPr>
              <p:spPr>
                <a:xfrm>
                  <a:off x="7469378" y="2927222"/>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Elipse 84">
                  <a:extLst>
                    <a:ext uri="{FF2B5EF4-FFF2-40B4-BE49-F238E27FC236}">
                      <a16:creationId xmlns:a16="http://schemas.microsoft.com/office/drawing/2014/main" id="{0C1E4461-8A2F-478D-AE99-4B586FE058E5}"/>
                    </a:ext>
                  </a:extLst>
                </p:cNvPr>
                <p:cNvSpPr/>
                <p:nvPr/>
              </p:nvSpPr>
              <p:spPr>
                <a:xfrm>
                  <a:off x="7635621" y="2892345"/>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 name="Agrupar 3">
              <a:extLst>
                <a:ext uri="{FF2B5EF4-FFF2-40B4-BE49-F238E27FC236}">
                  <a16:creationId xmlns:a16="http://schemas.microsoft.com/office/drawing/2014/main" id="{BA890184-C2E7-412A-A5B2-0184D8C269F3}"/>
                </a:ext>
              </a:extLst>
            </p:cNvPr>
            <p:cNvGrpSpPr/>
            <p:nvPr/>
          </p:nvGrpSpPr>
          <p:grpSpPr>
            <a:xfrm>
              <a:off x="1475994" y="3486161"/>
              <a:ext cx="48768" cy="142113"/>
              <a:chOff x="1475994" y="3486161"/>
              <a:chExt cx="48768" cy="142113"/>
            </a:xfrm>
          </p:grpSpPr>
          <p:sp>
            <p:nvSpPr>
              <p:cNvPr id="49" name="Elipse 48">
                <a:extLst>
                  <a:ext uri="{FF2B5EF4-FFF2-40B4-BE49-F238E27FC236}">
                    <a16:creationId xmlns:a16="http://schemas.microsoft.com/office/drawing/2014/main" id="{CCF32067-CF33-41A7-896B-5BB1465A1EAB}"/>
                  </a:ext>
                </a:extLst>
              </p:cNvPr>
              <p:cNvSpPr/>
              <p:nvPr/>
            </p:nvSpPr>
            <p:spPr>
              <a:xfrm>
                <a:off x="1475994" y="3486161"/>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Elipse 51">
                <a:extLst>
                  <a:ext uri="{FF2B5EF4-FFF2-40B4-BE49-F238E27FC236}">
                    <a16:creationId xmlns:a16="http://schemas.microsoft.com/office/drawing/2014/main" id="{9D95F735-0396-4C1F-AECA-284B258883C5}"/>
                  </a:ext>
                </a:extLst>
              </p:cNvPr>
              <p:cNvSpPr/>
              <p:nvPr/>
            </p:nvSpPr>
            <p:spPr>
              <a:xfrm>
                <a:off x="1475994" y="357950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Agrupar 53">
              <a:extLst>
                <a:ext uri="{FF2B5EF4-FFF2-40B4-BE49-F238E27FC236}">
                  <a16:creationId xmlns:a16="http://schemas.microsoft.com/office/drawing/2014/main" id="{9A92A17C-83E3-41CC-BE89-F775A9006A48}"/>
                </a:ext>
              </a:extLst>
            </p:cNvPr>
            <p:cNvGrpSpPr/>
            <p:nvPr/>
          </p:nvGrpSpPr>
          <p:grpSpPr>
            <a:xfrm>
              <a:off x="5483351" y="3912881"/>
              <a:ext cx="48768" cy="142113"/>
              <a:chOff x="1475994" y="3486161"/>
              <a:chExt cx="48768" cy="142113"/>
            </a:xfrm>
          </p:grpSpPr>
          <p:sp>
            <p:nvSpPr>
              <p:cNvPr id="67" name="Elipse 66">
                <a:extLst>
                  <a:ext uri="{FF2B5EF4-FFF2-40B4-BE49-F238E27FC236}">
                    <a16:creationId xmlns:a16="http://schemas.microsoft.com/office/drawing/2014/main" id="{446B6098-4757-4C19-AD83-41785A0CAD5C}"/>
                  </a:ext>
                </a:extLst>
              </p:cNvPr>
              <p:cNvSpPr/>
              <p:nvPr/>
            </p:nvSpPr>
            <p:spPr>
              <a:xfrm>
                <a:off x="1475994" y="3486161"/>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Elipse 67">
                <a:extLst>
                  <a:ext uri="{FF2B5EF4-FFF2-40B4-BE49-F238E27FC236}">
                    <a16:creationId xmlns:a16="http://schemas.microsoft.com/office/drawing/2014/main" id="{6C3CDAAA-26A3-4087-A28C-3BC2B3EDD4F5}"/>
                  </a:ext>
                </a:extLst>
              </p:cNvPr>
              <p:cNvSpPr/>
              <p:nvPr/>
            </p:nvSpPr>
            <p:spPr>
              <a:xfrm>
                <a:off x="1475994" y="357950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9" name="Agrupar 68">
              <a:extLst>
                <a:ext uri="{FF2B5EF4-FFF2-40B4-BE49-F238E27FC236}">
                  <a16:creationId xmlns:a16="http://schemas.microsoft.com/office/drawing/2014/main" id="{2F3F9680-AA75-437A-8C51-29EE78C27084}"/>
                </a:ext>
              </a:extLst>
            </p:cNvPr>
            <p:cNvGrpSpPr/>
            <p:nvPr/>
          </p:nvGrpSpPr>
          <p:grpSpPr>
            <a:xfrm>
              <a:off x="5715761" y="3912881"/>
              <a:ext cx="48768" cy="142113"/>
              <a:chOff x="1475994" y="3486161"/>
              <a:chExt cx="48768" cy="142113"/>
            </a:xfrm>
          </p:grpSpPr>
          <p:sp>
            <p:nvSpPr>
              <p:cNvPr id="70" name="Elipse 69">
                <a:extLst>
                  <a:ext uri="{FF2B5EF4-FFF2-40B4-BE49-F238E27FC236}">
                    <a16:creationId xmlns:a16="http://schemas.microsoft.com/office/drawing/2014/main" id="{AC079948-27A5-4DEC-BC99-3A12333A5F32}"/>
                  </a:ext>
                </a:extLst>
              </p:cNvPr>
              <p:cNvSpPr/>
              <p:nvPr/>
            </p:nvSpPr>
            <p:spPr>
              <a:xfrm>
                <a:off x="1475994" y="3486161"/>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Elipse 70">
                <a:extLst>
                  <a:ext uri="{FF2B5EF4-FFF2-40B4-BE49-F238E27FC236}">
                    <a16:creationId xmlns:a16="http://schemas.microsoft.com/office/drawing/2014/main" id="{5847D084-29EF-442E-BF77-CF25941A353F}"/>
                  </a:ext>
                </a:extLst>
              </p:cNvPr>
              <p:cNvSpPr/>
              <p:nvPr/>
            </p:nvSpPr>
            <p:spPr>
              <a:xfrm>
                <a:off x="1475994" y="357950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 name="Agrupar 71">
              <a:extLst>
                <a:ext uri="{FF2B5EF4-FFF2-40B4-BE49-F238E27FC236}">
                  <a16:creationId xmlns:a16="http://schemas.microsoft.com/office/drawing/2014/main" id="{70DC7688-6BBC-4A4D-828C-8823A6D78B27}"/>
                </a:ext>
              </a:extLst>
            </p:cNvPr>
            <p:cNvGrpSpPr/>
            <p:nvPr/>
          </p:nvGrpSpPr>
          <p:grpSpPr>
            <a:xfrm>
              <a:off x="7710663" y="3500829"/>
              <a:ext cx="48768" cy="142113"/>
              <a:chOff x="1475994" y="3486161"/>
              <a:chExt cx="48768" cy="142113"/>
            </a:xfrm>
          </p:grpSpPr>
          <p:sp>
            <p:nvSpPr>
              <p:cNvPr id="73" name="Elipse 72">
                <a:extLst>
                  <a:ext uri="{FF2B5EF4-FFF2-40B4-BE49-F238E27FC236}">
                    <a16:creationId xmlns:a16="http://schemas.microsoft.com/office/drawing/2014/main" id="{CA3888CC-F93F-4FB0-A541-071812350BB3}"/>
                  </a:ext>
                </a:extLst>
              </p:cNvPr>
              <p:cNvSpPr/>
              <p:nvPr/>
            </p:nvSpPr>
            <p:spPr>
              <a:xfrm>
                <a:off x="1475994" y="3486161"/>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Elipse 87">
                <a:extLst>
                  <a:ext uri="{FF2B5EF4-FFF2-40B4-BE49-F238E27FC236}">
                    <a16:creationId xmlns:a16="http://schemas.microsoft.com/office/drawing/2014/main" id="{EE1244E5-91CD-4232-BAC5-A2D9BA05571C}"/>
                  </a:ext>
                </a:extLst>
              </p:cNvPr>
              <p:cNvSpPr/>
              <p:nvPr/>
            </p:nvSpPr>
            <p:spPr>
              <a:xfrm>
                <a:off x="1475994" y="357950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7" name="Image 5">
            <a:extLst>
              <a:ext uri="{FF2B5EF4-FFF2-40B4-BE49-F238E27FC236}">
                <a16:creationId xmlns:a16="http://schemas.microsoft.com/office/drawing/2014/main" id="{438416E3-8FDE-4E9F-B667-00C5E296C3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56" b="15658"/>
          <a:stretch/>
        </p:blipFill>
        <p:spPr bwMode="auto">
          <a:xfrm>
            <a:off x="6652826" y="763286"/>
            <a:ext cx="2333949" cy="1177937"/>
          </a:xfrm>
          <a:prstGeom prst="rect">
            <a:avLst/>
          </a:prstGeom>
          <a:ln w="12700">
            <a:solidFill>
              <a:srgbClr val="B5013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12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3E75FA92-AF8C-4701-AADF-29B2DB957610}"/>
              </a:ext>
            </a:extLst>
          </p:cNvPr>
          <p:cNvPicPr>
            <a:picLocks noChangeAspect="1"/>
          </p:cNvPicPr>
          <p:nvPr/>
        </p:nvPicPr>
        <p:blipFill>
          <a:blip r:embed="rId2"/>
          <a:stretch>
            <a:fillRect/>
          </a:stretch>
        </p:blipFill>
        <p:spPr>
          <a:xfrm>
            <a:off x="0" y="1420443"/>
            <a:ext cx="9144000" cy="3370990"/>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23</a:t>
            </a:fld>
            <a:r>
              <a:rPr lang="de-DE"/>
              <a:t> |</a:t>
            </a:r>
          </a:p>
        </p:txBody>
      </p:sp>
      <p:sp>
        <p:nvSpPr>
          <p:cNvPr id="13" name="CaixaDeTexto 12">
            <a:extLst>
              <a:ext uri="{FF2B5EF4-FFF2-40B4-BE49-F238E27FC236}">
                <a16:creationId xmlns:a16="http://schemas.microsoft.com/office/drawing/2014/main" id="{AD38A805-2B5A-4C8F-BE42-BD5B8D7CB864}"/>
              </a:ext>
            </a:extLst>
          </p:cNvPr>
          <p:cNvSpPr txBox="1"/>
          <p:nvPr/>
        </p:nvSpPr>
        <p:spPr>
          <a:xfrm>
            <a:off x="274320" y="931096"/>
            <a:ext cx="5760720" cy="307777"/>
          </a:xfrm>
          <a:prstGeom prst="rect">
            <a:avLst/>
          </a:prstGeom>
          <a:noFill/>
        </p:spPr>
        <p:txBody>
          <a:bodyPr wrap="square" rtlCol="0">
            <a:spAutoFit/>
          </a:bodyPr>
          <a:lstStyle/>
          <a:p>
            <a:pPr>
              <a:spcAft>
                <a:spcPts val="600"/>
              </a:spcAft>
            </a:pPr>
            <a:r>
              <a:rPr lang="de-DE" sz="1400" dirty="0">
                <a:solidFill>
                  <a:schemeClr val="bg1">
                    <a:lumMod val="50000"/>
                  </a:schemeClr>
                </a:solidFill>
              </a:rPr>
              <a:t>Bringen Sie die Dachisolierung an.</a:t>
            </a:r>
          </a:p>
        </p:txBody>
      </p:sp>
    </p:spTree>
    <p:extLst>
      <p:ext uri="{BB962C8B-B14F-4D97-AF65-F5344CB8AC3E}">
        <p14:creationId xmlns:p14="http://schemas.microsoft.com/office/powerpoint/2010/main" val="302422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descr="Tela de computador com texto preto sobre fundo branco&#10;&#10;Descrição gerada automaticamente com confiança média">
            <a:extLst>
              <a:ext uri="{FF2B5EF4-FFF2-40B4-BE49-F238E27FC236}">
                <a16:creationId xmlns:a16="http://schemas.microsoft.com/office/drawing/2014/main" id="{7DE4A23F-E91C-4F0B-B46A-DFC87C0C102D}"/>
              </a:ext>
            </a:extLst>
          </p:cNvPr>
          <p:cNvPicPr>
            <a:picLocks noChangeAspect="1"/>
          </p:cNvPicPr>
          <p:nvPr/>
        </p:nvPicPr>
        <p:blipFill>
          <a:blip r:embed="rId2"/>
          <a:stretch>
            <a:fillRect/>
          </a:stretch>
        </p:blipFill>
        <p:spPr>
          <a:xfrm>
            <a:off x="5353789" y="744286"/>
            <a:ext cx="3668080" cy="1534310"/>
          </a:xfrm>
          <a:prstGeom prst="rect">
            <a:avLst/>
          </a:prstGeom>
          <a:ln w="12700">
            <a:solidFill>
              <a:srgbClr val="B50130"/>
            </a:solidFill>
          </a:ln>
        </p:spPr>
      </p:pic>
      <p:sp>
        <p:nvSpPr>
          <p:cNvPr id="17" name="Seta: Dobrada 16">
            <a:extLst>
              <a:ext uri="{FF2B5EF4-FFF2-40B4-BE49-F238E27FC236}">
                <a16:creationId xmlns:a16="http://schemas.microsoft.com/office/drawing/2014/main" id="{0AEF51A3-DE9E-48F8-92DF-F68BD735BA27}"/>
              </a:ext>
            </a:extLst>
          </p:cNvPr>
          <p:cNvSpPr/>
          <p:nvPr/>
        </p:nvSpPr>
        <p:spPr>
          <a:xfrm>
            <a:off x="3174833" y="1128958"/>
            <a:ext cx="2080262" cy="1718469"/>
          </a:xfrm>
          <a:prstGeom prst="bentArrow">
            <a:avLst>
              <a:gd name="adj1" fmla="val 31854"/>
              <a:gd name="adj2" fmla="val 25000"/>
              <a:gd name="adj3" fmla="val 25000"/>
              <a:gd name="adj4" fmla="val 87500"/>
            </a:avLst>
          </a:prstGeom>
          <a:gradFill>
            <a:gsLst>
              <a:gs pos="67000">
                <a:srgbClr val="B50130"/>
              </a:gs>
              <a:gs pos="9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24</a:t>
            </a:fld>
            <a:r>
              <a:rPr lang="de-DE"/>
              <a:t> |</a:t>
            </a:r>
          </a:p>
        </p:txBody>
      </p:sp>
      <p:sp>
        <p:nvSpPr>
          <p:cNvPr id="13" name="CaixaDeTexto 12">
            <a:extLst>
              <a:ext uri="{FF2B5EF4-FFF2-40B4-BE49-F238E27FC236}">
                <a16:creationId xmlns:a16="http://schemas.microsoft.com/office/drawing/2014/main" id="{AD38A805-2B5A-4C8F-BE42-BD5B8D7CB864}"/>
              </a:ext>
            </a:extLst>
          </p:cNvPr>
          <p:cNvSpPr txBox="1"/>
          <p:nvPr/>
        </p:nvSpPr>
        <p:spPr>
          <a:xfrm>
            <a:off x="274320" y="931096"/>
            <a:ext cx="2549903" cy="738664"/>
          </a:xfrm>
          <a:prstGeom prst="rect">
            <a:avLst/>
          </a:prstGeom>
          <a:noFill/>
        </p:spPr>
        <p:txBody>
          <a:bodyPr wrap="square" rtlCol="0">
            <a:spAutoFit/>
          </a:bodyPr>
          <a:lstStyle/>
          <a:p>
            <a:pPr>
              <a:spcAft>
                <a:spcPts val="600"/>
              </a:spcAft>
            </a:pPr>
            <a:r>
              <a:rPr lang="de-DE" sz="1400" dirty="0">
                <a:solidFill>
                  <a:schemeClr val="bg1">
                    <a:lumMod val="50000"/>
                  </a:schemeClr>
                </a:solidFill>
              </a:rPr>
              <a:t>Bringen Sie die Dämmung über den Seitenteilen des Dachrahmens an.</a:t>
            </a:r>
          </a:p>
        </p:txBody>
      </p:sp>
      <p:pic>
        <p:nvPicPr>
          <p:cNvPr id="7" name="Imagem 6" descr="Arma de fogo em fundo branco&#10;&#10;Descrição gerada automaticamente com confiança baixa">
            <a:extLst>
              <a:ext uri="{FF2B5EF4-FFF2-40B4-BE49-F238E27FC236}">
                <a16:creationId xmlns:a16="http://schemas.microsoft.com/office/drawing/2014/main" id="{3C42EF36-B3A3-4FDB-9382-8F61B55C50D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2290803"/>
            <a:ext cx="9144000" cy="2852697"/>
          </a:xfrm>
          <a:prstGeom prst="rect">
            <a:avLst/>
          </a:prstGeom>
        </p:spPr>
      </p:pic>
    </p:spTree>
    <p:extLst>
      <p:ext uri="{BB962C8B-B14F-4D97-AF65-F5344CB8AC3E}">
        <p14:creationId xmlns:p14="http://schemas.microsoft.com/office/powerpoint/2010/main" val="381080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eta: Dobrada 16">
            <a:extLst>
              <a:ext uri="{FF2B5EF4-FFF2-40B4-BE49-F238E27FC236}">
                <a16:creationId xmlns:a16="http://schemas.microsoft.com/office/drawing/2014/main" id="{C1BE3677-EFA4-43B2-AFC3-FF0D6307F992}"/>
              </a:ext>
            </a:extLst>
          </p:cNvPr>
          <p:cNvSpPr/>
          <p:nvPr/>
        </p:nvSpPr>
        <p:spPr>
          <a:xfrm>
            <a:off x="3174833" y="1128958"/>
            <a:ext cx="2080262" cy="1718469"/>
          </a:xfrm>
          <a:prstGeom prst="bentArrow">
            <a:avLst>
              <a:gd name="adj1" fmla="val 31854"/>
              <a:gd name="adj2" fmla="val 25000"/>
              <a:gd name="adj3" fmla="val 25000"/>
              <a:gd name="adj4" fmla="val 87500"/>
            </a:avLst>
          </a:prstGeom>
          <a:gradFill>
            <a:gsLst>
              <a:gs pos="67000">
                <a:srgbClr val="B50130"/>
              </a:gs>
              <a:gs pos="9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8" name="Imagem 17" descr="Tela de computador com texto preto sobre fundo branco&#10;&#10;Descrição gerada automaticamente com confiança baixa">
            <a:extLst>
              <a:ext uri="{FF2B5EF4-FFF2-40B4-BE49-F238E27FC236}">
                <a16:creationId xmlns:a16="http://schemas.microsoft.com/office/drawing/2014/main" id="{EC0D998B-4D79-4ADC-956F-D538580A3375}"/>
              </a:ext>
            </a:extLst>
          </p:cNvPr>
          <p:cNvPicPr>
            <a:picLocks noChangeAspect="1"/>
          </p:cNvPicPr>
          <p:nvPr/>
        </p:nvPicPr>
        <p:blipFill rotWithShape="1">
          <a:blip r:embed="rId2"/>
          <a:srcRect l="17256" t="4154" r="21985" b="28549"/>
          <a:stretch/>
        </p:blipFill>
        <p:spPr>
          <a:xfrm>
            <a:off x="5353790" y="744286"/>
            <a:ext cx="3668080" cy="1534311"/>
          </a:xfrm>
          <a:prstGeom prst="rect">
            <a:avLst/>
          </a:prstGeom>
          <a:ln w="12700">
            <a:solidFill>
              <a:srgbClr val="B50130"/>
            </a:solidFill>
          </a:ln>
        </p:spPr>
      </p:pic>
      <p:pic>
        <p:nvPicPr>
          <p:cNvPr id="8" name="Imagem 7" descr="Interface gráfica do usuário, Diagrama&#10;&#10;Descrição gerada automaticamente">
            <a:extLst>
              <a:ext uri="{FF2B5EF4-FFF2-40B4-BE49-F238E27FC236}">
                <a16:creationId xmlns:a16="http://schemas.microsoft.com/office/drawing/2014/main" id="{2269C33F-872B-4468-9338-1CBB1E50DF6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2258700"/>
            <a:ext cx="9144000" cy="2884800"/>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25</a:t>
            </a:fld>
            <a:r>
              <a:rPr lang="de-DE"/>
              <a:t> |</a:t>
            </a:r>
          </a:p>
        </p:txBody>
      </p:sp>
      <p:sp>
        <p:nvSpPr>
          <p:cNvPr id="13" name="CaixaDeTexto 12">
            <a:extLst>
              <a:ext uri="{FF2B5EF4-FFF2-40B4-BE49-F238E27FC236}">
                <a16:creationId xmlns:a16="http://schemas.microsoft.com/office/drawing/2014/main" id="{AD38A805-2B5A-4C8F-BE42-BD5B8D7CB864}"/>
              </a:ext>
            </a:extLst>
          </p:cNvPr>
          <p:cNvSpPr txBox="1"/>
          <p:nvPr/>
        </p:nvSpPr>
        <p:spPr>
          <a:xfrm>
            <a:off x="274320" y="931096"/>
            <a:ext cx="3098800" cy="954107"/>
          </a:xfrm>
          <a:prstGeom prst="rect">
            <a:avLst/>
          </a:prstGeom>
          <a:noFill/>
        </p:spPr>
        <p:txBody>
          <a:bodyPr wrap="square" rtlCol="0">
            <a:spAutoFit/>
          </a:bodyPr>
          <a:lstStyle/>
          <a:p>
            <a:pPr>
              <a:spcAft>
                <a:spcPts val="600"/>
              </a:spcAft>
            </a:pPr>
            <a:r>
              <a:rPr lang="de-DE" sz="1400" dirty="0">
                <a:solidFill>
                  <a:schemeClr val="bg1">
                    <a:lumMod val="50000"/>
                  </a:schemeClr>
                </a:solidFill>
              </a:rPr>
              <a:t>Dichten Sie den Dachrahmen ab, indem Sie die Laschen und Verbindungsstelle vollständig mit Dichtungsmasse bedecken.</a:t>
            </a:r>
          </a:p>
        </p:txBody>
      </p:sp>
    </p:spTree>
    <p:extLst>
      <p:ext uri="{BB962C8B-B14F-4D97-AF65-F5344CB8AC3E}">
        <p14:creationId xmlns:p14="http://schemas.microsoft.com/office/powerpoint/2010/main" val="99755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Uma imagem contendo serra elétrica, mesa, cama&#10;&#10;Descrição gerada automaticamente">
            <a:extLst>
              <a:ext uri="{FF2B5EF4-FFF2-40B4-BE49-F238E27FC236}">
                <a16:creationId xmlns:a16="http://schemas.microsoft.com/office/drawing/2014/main" id="{86B70569-C426-4A66-9A02-103B58718AF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315497" y="3066665"/>
            <a:ext cx="6828503" cy="2069462"/>
          </a:xfrm>
          <a:prstGeom prst="rect">
            <a:avLst/>
          </a:prstGeom>
        </p:spPr>
      </p:pic>
      <p:sp>
        <p:nvSpPr>
          <p:cNvPr id="4" name="Espaço Reservado para Data 3">
            <a:extLst>
              <a:ext uri="{FF2B5EF4-FFF2-40B4-BE49-F238E27FC236}">
                <a16:creationId xmlns:a16="http://schemas.microsoft.com/office/drawing/2014/main" id="{D1B8D4A6-FB15-4368-B05F-9267FA14727E}"/>
              </a:ext>
            </a:extLst>
          </p:cNvPr>
          <p:cNvSpPr>
            <a:spLocks noGrp="1"/>
          </p:cNvSpPr>
          <p:nvPr>
            <p:ph type="dt" sz="half" idx="2"/>
          </p:nvPr>
        </p:nvSpPr>
        <p:spPr/>
        <p:txBody>
          <a:bodyPr/>
          <a:lstStyle/>
          <a:p>
            <a:fld id="{92EC39F2-7773-9641-957D-47E9D005E398}" type="datetime1">
              <a:rPr lang="fr-FR" smtClean="0"/>
              <a:t>19/11/2021</a:t>
            </a:fld>
            <a:endParaRPr lang="fr-FR"/>
          </a:p>
        </p:txBody>
      </p:sp>
      <p:sp>
        <p:nvSpPr>
          <p:cNvPr id="5" name="Espaço Reservado para Número de Slide 4">
            <a:extLst>
              <a:ext uri="{FF2B5EF4-FFF2-40B4-BE49-F238E27FC236}">
                <a16:creationId xmlns:a16="http://schemas.microsoft.com/office/drawing/2014/main" id="{4A622697-9743-454D-88EE-66ED8594960B}"/>
              </a:ext>
            </a:extLst>
          </p:cNvPr>
          <p:cNvSpPr>
            <a:spLocks noGrp="1"/>
          </p:cNvSpPr>
          <p:nvPr>
            <p:ph type="sldNum" sz="quarter" idx="4"/>
          </p:nvPr>
        </p:nvSpPr>
        <p:spPr/>
        <p:txBody>
          <a:bodyPr/>
          <a:lstStyle/>
          <a:p>
            <a:fld id="{B679D5AC-1C0B-9841-873A-C169B35CF2CF}" type="slidenum">
              <a:rPr lang="fr-FR" smtClean="0"/>
              <a:pPr/>
              <a:t>26</a:t>
            </a:fld>
            <a:r>
              <a:rPr lang="de-DE"/>
              <a:t> |</a:t>
            </a:r>
          </a:p>
        </p:txBody>
      </p:sp>
      <p:sp>
        <p:nvSpPr>
          <p:cNvPr id="6" name="Título 1">
            <a:extLst>
              <a:ext uri="{FF2B5EF4-FFF2-40B4-BE49-F238E27FC236}">
                <a16:creationId xmlns:a16="http://schemas.microsoft.com/office/drawing/2014/main" id="{22F82E4B-1626-4FC3-B3C7-AB99913433F6}"/>
              </a:ext>
            </a:extLst>
          </p:cNvPr>
          <p:cNvSpPr>
            <a:spLocks noGrp="1"/>
          </p:cNvSpPr>
          <p:nvPr>
            <p:ph type="title"/>
          </p:nvPr>
        </p:nvSpPr>
        <p:spPr>
          <a:xfrm>
            <a:off x="381000" y="-11313"/>
            <a:ext cx="8526772" cy="363380"/>
          </a:xfrm>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7" name="Subtítulo 2">
            <a:extLst>
              <a:ext uri="{FF2B5EF4-FFF2-40B4-BE49-F238E27FC236}">
                <a16:creationId xmlns:a16="http://schemas.microsoft.com/office/drawing/2014/main" id="{F7D907BD-8123-42EE-A664-C16963C49F21}"/>
              </a:ext>
            </a:extLst>
          </p:cNvPr>
          <p:cNvSpPr>
            <a:spLocks noGrp="1"/>
          </p:cNvSpPr>
          <p:nvPr>
            <p:ph type="subTitle" idx="14"/>
          </p:nvPr>
        </p:nvSpPr>
        <p:spPr>
          <a:xfrm>
            <a:off x="381000" y="352067"/>
            <a:ext cx="8526772" cy="270507"/>
          </a:xfrm>
        </p:spPr>
        <p:txBody>
          <a:bodyPr/>
          <a:lstStyle/>
          <a:p>
            <a:r>
              <a:rPr lang="de-DE" dirty="0"/>
              <a:t>DACHRAHMEN INSTALLATION</a:t>
            </a:r>
          </a:p>
        </p:txBody>
      </p:sp>
      <p:pic>
        <p:nvPicPr>
          <p:cNvPr id="11" name="Imagem 10" descr="Uma imagem contendo Gráfico&#10;&#10;Descrição gerada automaticamente">
            <a:extLst>
              <a:ext uri="{FF2B5EF4-FFF2-40B4-BE49-F238E27FC236}">
                <a16:creationId xmlns:a16="http://schemas.microsoft.com/office/drawing/2014/main" id="{F447CB07-29C2-4F3F-A365-A03D54CBFD7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22574"/>
            <a:ext cx="6400800" cy="3035673"/>
          </a:xfrm>
          <a:prstGeom prst="rect">
            <a:avLst/>
          </a:prstGeom>
        </p:spPr>
      </p:pic>
      <p:sp>
        <p:nvSpPr>
          <p:cNvPr id="13" name="Triângulo isósceles 12">
            <a:extLst>
              <a:ext uri="{FF2B5EF4-FFF2-40B4-BE49-F238E27FC236}">
                <a16:creationId xmlns:a16="http://schemas.microsoft.com/office/drawing/2014/main" id="{3E8364D7-A80D-4B51-87DD-A8464ABF09F5}"/>
              </a:ext>
            </a:extLst>
          </p:cNvPr>
          <p:cNvSpPr/>
          <p:nvPr/>
        </p:nvSpPr>
        <p:spPr>
          <a:xfrm rot="10193765">
            <a:off x="3327176" y="3147169"/>
            <a:ext cx="2391236" cy="366030"/>
          </a:xfrm>
          <a:prstGeom prst="triangle">
            <a:avLst>
              <a:gd name="adj" fmla="val 37021"/>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orma Livre: Forma 18">
            <a:extLst>
              <a:ext uri="{FF2B5EF4-FFF2-40B4-BE49-F238E27FC236}">
                <a16:creationId xmlns:a16="http://schemas.microsoft.com/office/drawing/2014/main" id="{B0B90D05-DA79-481C-959E-D55D98C3B086}"/>
              </a:ext>
            </a:extLst>
          </p:cNvPr>
          <p:cNvSpPr/>
          <p:nvPr/>
        </p:nvSpPr>
        <p:spPr>
          <a:xfrm>
            <a:off x="4644390" y="3749040"/>
            <a:ext cx="918210" cy="1333500"/>
          </a:xfrm>
          <a:custGeom>
            <a:avLst/>
            <a:gdLst>
              <a:gd name="connsiteX0" fmla="*/ 0 w 918210"/>
              <a:gd name="connsiteY0" fmla="*/ 144780 h 1333500"/>
              <a:gd name="connsiteX1" fmla="*/ 918210 w 918210"/>
              <a:gd name="connsiteY1" fmla="*/ 0 h 1333500"/>
              <a:gd name="connsiteX2" fmla="*/ 918210 w 918210"/>
              <a:gd name="connsiteY2" fmla="*/ 1188720 h 1333500"/>
              <a:gd name="connsiteX3" fmla="*/ 0 w 918210"/>
              <a:gd name="connsiteY3" fmla="*/ 1333500 h 1333500"/>
              <a:gd name="connsiteX4" fmla="*/ 0 w 918210"/>
              <a:gd name="connsiteY4" fmla="*/ 144780 h 13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210" h="1333500">
                <a:moveTo>
                  <a:pt x="0" y="144780"/>
                </a:moveTo>
                <a:lnTo>
                  <a:pt x="918210" y="0"/>
                </a:lnTo>
                <a:lnTo>
                  <a:pt x="918210" y="1188720"/>
                </a:lnTo>
                <a:lnTo>
                  <a:pt x="0" y="1333500"/>
                </a:lnTo>
                <a:lnTo>
                  <a:pt x="0" y="144780"/>
                </a:lnTo>
                <a:close/>
              </a:path>
            </a:pathLst>
          </a:custGeom>
          <a:solidFill>
            <a:srgbClr val="FFC000">
              <a:alpha val="71000"/>
            </a:srgbClr>
          </a:solidFill>
          <a:ln w="1270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336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out)">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m 33" descr="Imagem de vídeo game&#10;&#10;Descrição gerada automaticamente com confiança baixa">
            <a:extLst>
              <a:ext uri="{FF2B5EF4-FFF2-40B4-BE49-F238E27FC236}">
                <a16:creationId xmlns:a16="http://schemas.microsoft.com/office/drawing/2014/main" id="{D37DAC44-BE9E-49B3-9070-C0C2E4233CC7}"/>
              </a:ext>
            </a:extLst>
          </p:cNvPr>
          <p:cNvPicPr>
            <a:picLocks noChangeAspect="1"/>
          </p:cNvPicPr>
          <p:nvPr/>
        </p:nvPicPr>
        <p:blipFill rotWithShape="1">
          <a:blip r:embed="rId2"/>
          <a:srcRect l="21576"/>
          <a:stretch/>
        </p:blipFill>
        <p:spPr>
          <a:xfrm>
            <a:off x="0" y="654443"/>
            <a:ext cx="6840638" cy="4489057"/>
          </a:xfrm>
          <a:prstGeom prst="rect">
            <a:avLst/>
          </a:prstGeom>
        </p:spPr>
      </p:pic>
      <p:sp>
        <p:nvSpPr>
          <p:cNvPr id="4" name="Espaço Reservado para Data 3">
            <a:extLst>
              <a:ext uri="{FF2B5EF4-FFF2-40B4-BE49-F238E27FC236}">
                <a16:creationId xmlns:a16="http://schemas.microsoft.com/office/drawing/2014/main" id="{D1B8D4A6-FB15-4368-B05F-9267FA14727E}"/>
              </a:ext>
            </a:extLst>
          </p:cNvPr>
          <p:cNvSpPr>
            <a:spLocks noGrp="1"/>
          </p:cNvSpPr>
          <p:nvPr>
            <p:ph type="dt" sz="half" idx="2"/>
          </p:nvPr>
        </p:nvSpPr>
        <p:spPr/>
        <p:txBody>
          <a:bodyPr/>
          <a:lstStyle/>
          <a:p>
            <a:fld id="{92EC39F2-7773-9641-957D-47E9D005E398}" type="datetime1">
              <a:rPr lang="fr-FR" smtClean="0"/>
              <a:t>19/11/2021</a:t>
            </a:fld>
            <a:endParaRPr lang="fr-FR"/>
          </a:p>
        </p:txBody>
      </p:sp>
      <p:sp>
        <p:nvSpPr>
          <p:cNvPr id="5" name="Espaço Reservado para Número de Slide 4">
            <a:extLst>
              <a:ext uri="{FF2B5EF4-FFF2-40B4-BE49-F238E27FC236}">
                <a16:creationId xmlns:a16="http://schemas.microsoft.com/office/drawing/2014/main" id="{4A622697-9743-454D-88EE-66ED8594960B}"/>
              </a:ext>
            </a:extLst>
          </p:cNvPr>
          <p:cNvSpPr>
            <a:spLocks noGrp="1"/>
          </p:cNvSpPr>
          <p:nvPr>
            <p:ph type="sldNum" sz="quarter" idx="4"/>
          </p:nvPr>
        </p:nvSpPr>
        <p:spPr/>
        <p:txBody>
          <a:bodyPr/>
          <a:lstStyle/>
          <a:p>
            <a:fld id="{B679D5AC-1C0B-9841-873A-C169B35CF2CF}" type="slidenum">
              <a:rPr lang="fr-FR" smtClean="0"/>
              <a:pPr/>
              <a:t>27</a:t>
            </a:fld>
            <a:r>
              <a:rPr lang="de-DE"/>
              <a:t> |</a:t>
            </a:r>
          </a:p>
        </p:txBody>
      </p:sp>
      <p:sp>
        <p:nvSpPr>
          <p:cNvPr id="6" name="Título 1">
            <a:extLst>
              <a:ext uri="{FF2B5EF4-FFF2-40B4-BE49-F238E27FC236}">
                <a16:creationId xmlns:a16="http://schemas.microsoft.com/office/drawing/2014/main" id="{22F82E4B-1626-4FC3-B3C7-AB99913433F6}"/>
              </a:ext>
            </a:extLst>
          </p:cNvPr>
          <p:cNvSpPr>
            <a:spLocks noGrp="1"/>
          </p:cNvSpPr>
          <p:nvPr>
            <p:ph type="title"/>
          </p:nvPr>
        </p:nvSpPr>
        <p:spPr>
          <a:xfrm>
            <a:off x="381000" y="-11313"/>
            <a:ext cx="8526772" cy="363380"/>
          </a:xfrm>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7" name="Subtítulo 2">
            <a:extLst>
              <a:ext uri="{FF2B5EF4-FFF2-40B4-BE49-F238E27FC236}">
                <a16:creationId xmlns:a16="http://schemas.microsoft.com/office/drawing/2014/main" id="{F7D907BD-8123-42EE-A664-C16963C49F21}"/>
              </a:ext>
            </a:extLst>
          </p:cNvPr>
          <p:cNvSpPr>
            <a:spLocks noGrp="1"/>
          </p:cNvSpPr>
          <p:nvPr>
            <p:ph type="subTitle" idx="14"/>
          </p:nvPr>
        </p:nvSpPr>
        <p:spPr>
          <a:xfrm>
            <a:off x="381000" y="352067"/>
            <a:ext cx="8526772" cy="270507"/>
          </a:xfrm>
        </p:spPr>
        <p:txBody>
          <a:bodyPr/>
          <a:lstStyle/>
          <a:p>
            <a:r>
              <a:rPr lang="de-DE" dirty="0"/>
              <a:t>DACHRAHMEN INSTALLATION</a:t>
            </a:r>
          </a:p>
        </p:txBody>
      </p:sp>
      <p:sp>
        <p:nvSpPr>
          <p:cNvPr id="40" name="CaixaDeTexto 39">
            <a:extLst>
              <a:ext uri="{FF2B5EF4-FFF2-40B4-BE49-F238E27FC236}">
                <a16:creationId xmlns:a16="http://schemas.microsoft.com/office/drawing/2014/main" id="{AD34476D-76E2-422C-A0AC-D3629B60D2D5}"/>
              </a:ext>
            </a:extLst>
          </p:cNvPr>
          <p:cNvSpPr txBox="1"/>
          <p:nvPr/>
        </p:nvSpPr>
        <p:spPr>
          <a:xfrm>
            <a:off x="7045474" y="2781942"/>
            <a:ext cx="1882140" cy="261610"/>
          </a:xfrm>
          <a:prstGeom prst="rect">
            <a:avLst/>
          </a:prstGeom>
          <a:noFill/>
        </p:spPr>
        <p:txBody>
          <a:bodyPr wrap="square" rtlCol="0">
            <a:spAutoFit/>
          </a:bodyPr>
          <a:lstStyle/>
          <a:p>
            <a:pPr>
              <a:spcAft>
                <a:spcPts val="600"/>
              </a:spcAft>
            </a:pPr>
            <a:r>
              <a:rPr lang="de-DE" sz="1100">
                <a:solidFill>
                  <a:schemeClr val="bg1">
                    <a:lumMod val="50000"/>
                  </a:schemeClr>
                </a:solidFill>
              </a:rPr>
              <a:t>ABDICHTUNG / BRANDSCHOTT</a:t>
            </a:r>
          </a:p>
        </p:txBody>
      </p:sp>
      <p:sp>
        <p:nvSpPr>
          <p:cNvPr id="42" name="CaixaDeTexto 41">
            <a:extLst>
              <a:ext uri="{FF2B5EF4-FFF2-40B4-BE49-F238E27FC236}">
                <a16:creationId xmlns:a16="http://schemas.microsoft.com/office/drawing/2014/main" id="{F93CF4C8-3E77-47F6-A952-CD63F50A22D8}"/>
              </a:ext>
            </a:extLst>
          </p:cNvPr>
          <p:cNvSpPr txBox="1"/>
          <p:nvPr/>
        </p:nvSpPr>
        <p:spPr>
          <a:xfrm>
            <a:off x="1737856" y="907410"/>
            <a:ext cx="1088136" cy="261610"/>
          </a:xfrm>
          <a:prstGeom prst="rect">
            <a:avLst/>
          </a:prstGeom>
          <a:noFill/>
        </p:spPr>
        <p:txBody>
          <a:bodyPr wrap="square" rtlCol="0">
            <a:spAutoFit/>
          </a:bodyPr>
          <a:lstStyle/>
          <a:p>
            <a:pPr algn="r">
              <a:spcAft>
                <a:spcPts val="600"/>
              </a:spcAft>
            </a:pPr>
            <a:r>
              <a:rPr lang="de-DE" sz="1100" dirty="0">
                <a:solidFill>
                  <a:schemeClr val="bg1">
                    <a:lumMod val="50000"/>
                  </a:schemeClr>
                </a:solidFill>
              </a:rPr>
              <a:t>DACHAUFSATZ</a:t>
            </a:r>
          </a:p>
        </p:txBody>
      </p:sp>
      <p:cxnSp>
        <p:nvCxnSpPr>
          <p:cNvPr id="43" name="Conector reto 42">
            <a:extLst>
              <a:ext uri="{FF2B5EF4-FFF2-40B4-BE49-F238E27FC236}">
                <a16:creationId xmlns:a16="http://schemas.microsoft.com/office/drawing/2014/main" id="{75609362-6A9B-4F51-9076-D0A4BFAC1D26}"/>
              </a:ext>
            </a:extLst>
          </p:cNvPr>
          <p:cNvCxnSpPr>
            <a:cxnSpLocks/>
            <a:endCxn id="42" idx="3"/>
          </p:cNvCxnSpPr>
          <p:nvPr/>
        </p:nvCxnSpPr>
        <p:spPr>
          <a:xfrm flipH="1">
            <a:off x="2825992" y="1038215"/>
            <a:ext cx="1618686" cy="0"/>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44" name="CaixaDeTexto 43">
            <a:extLst>
              <a:ext uri="{FF2B5EF4-FFF2-40B4-BE49-F238E27FC236}">
                <a16:creationId xmlns:a16="http://schemas.microsoft.com/office/drawing/2014/main" id="{66C0CA93-ECBC-41C2-AAB0-A2102EC1CA3E}"/>
              </a:ext>
            </a:extLst>
          </p:cNvPr>
          <p:cNvSpPr txBox="1"/>
          <p:nvPr/>
        </p:nvSpPr>
        <p:spPr>
          <a:xfrm>
            <a:off x="7124736" y="1529288"/>
            <a:ext cx="1882140" cy="261610"/>
          </a:xfrm>
          <a:prstGeom prst="rect">
            <a:avLst/>
          </a:prstGeom>
          <a:noFill/>
        </p:spPr>
        <p:txBody>
          <a:bodyPr wrap="square" rtlCol="0">
            <a:spAutoFit/>
          </a:bodyPr>
          <a:lstStyle/>
          <a:p>
            <a:pPr>
              <a:spcAft>
                <a:spcPts val="600"/>
              </a:spcAft>
            </a:pPr>
            <a:r>
              <a:rPr lang="de-DE" sz="1100" dirty="0">
                <a:solidFill>
                  <a:schemeClr val="bg1">
                    <a:lumMod val="50000"/>
                  </a:schemeClr>
                </a:solidFill>
              </a:rPr>
              <a:t>DACHAUFSATZISOLIERUNG</a:t>
            </a:r>
          </a:p>
        </p:txBody>
      </p:sp>
      <p:sp>
        <p:nvSpPr>
          <p:cNvPr id="49" name="CaixaDeTexto 48">
            <a:extLst>
              <a:ext uri="{FF2B5EF4-FFF2-40B4-BE49-F238E27FC236}">
                <a16:creationId xmlns:a16="http://schemas.microsoft.com/office/drawing/2014/main" id="{35779B31-A9A5-4F69-84FD-3BF028305373}"/>
              </a:ext>
            </a:extLst>
          </p:cNvPr>
          <p:cNvSpPr txBox="1"/>
          <p:nvPr/>
        </p:nvSpPr>
        <p:spPr>
          <a:xfrm>
            <a:off x="479039" y="1787150"/>
            <a:ext cx="1540225" cy="261610"/>
          </a:xfrm>
          <a:prstGeom prst="rect">
            <a:avLst/>
          </a:prstGeom>
          <a:noFill/>
        </p:spPr>
        <p:txBody>
          <a:bodyPr wrap="square" rtlCol="0">
            <a:spAutoFit/>
          </a:bodyPr>
          <a:lstStyle/>
          <a:p>
            <a:pPr>
              <a:spcAft>
                <a:spcPts val="600"/>
              </a:spcAft>
            </a:pPr>
            <a:r>
              <a:rPr lang="de-DE" sz="1100" dirty="0">
                <a:solidFill>
                  <a:schemeClr val="bg1">
                    <a:lumMod val="50000"/>
                  </a:schemeClr>
                </a:solidFill>
              </a:rPr>
              <a:t>DACHVERKLEIDUNG</a:t>
            </a:r>
          </a:p>
        </p:txBody>
      </p:sp>
      <p:sp>
        <p:nvSpPr>
          <p:cNvPr id="50" name="CaixaDeTexto 49">
            <a:extLst>
              <a:ext uri="{FF2B5EF4-FFF2-40B4-BE49-F238E27FC236}">
                <a16:creationId xmlns:a16="http://schemas.microsoft.com/office/drawing/2014/main" id="{7D0B51C9-4499-4759-9E22-F9FE95C1A88A}"/>
              </a:ext>
            </a:extLst>
          </p:cNvPr>
          <p:cNvSpPr txBox="1"/>
          <p:nvPr/>
        </p:nvSpPr>
        <p:spPr>
          <a:xfrm>
            <a:off x="7045474" y="4358252"/>
            <a:ext cx="1555063" cy="261610"/>
          </a:xfrm>
          <a:prstGeom prst="rect">
            <a:avLst/>
          </a:prstGeom>
          <a:noFill/>
        </p:spPr>
        <p:txBody>
          <a:bodyPr wrap="square" rtlCol="0">
            <a:spAutoFit/>
          </a:bodyPr>
          <a:lstStyle/>
          <a:p>
            <a:pPr>
              <a:spcAft>
                <a:spcPts val="600"/>
              </a:spcAft>
            </a:pPr>
            <a:r>
              <a:rPr lang="de-DE" sz="1100" dirty="0">
                <a:solidFill>
                  <a:schemeClr val="bg1">
                    <a:lumMod val="50000"/>
                  </a:schemeClr>
                </a:solidFill>
              </a:rPr>
              <a:t>GEBÄUDERAHMEN</a:t>
            </a:r>
          </a:p>
        </p:txBody>
      </p:sp>
      <p:cxnSp>
        <p:nvCxnSpPr>
          <p:cNvPr id="51" name="Conector: Angulado 50">
            <a:extLst>
              <a:ext uri="{FF2B5EF4-FFF2-40B4-BE49-F238E27FC236}">
                <a16:creationId xmlns:a16="http://schemas.microsoft.com/office/drawing/2014/main" id="{0A719094-F377-4021-B2E3-A5BCB572C218}"/>
              </a:ext>
            </a:extLst>
          </p:cNvPr>
          <p:cNvCxnSpPr>
            <a:cxnSpLocks/>
            <a:stCxn id="49" idx="1"/>
          </p:cNvCxnSpPr>
          <p:nvPr/>
        </p:nvCxnSpPr>
        <p:spPr>
          <a:xfrm rot="10800000" flipV="1">
            <a:off x="181667" y="1917955"/>
            <a:ext cx="297373" cy="2793436"/>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52" name="CaixaDeTexto 51">
            <a:extLst>
              <a:ext uri="{FF2B5EF4-FFF2-40B4-BE49-F238E27FC236}">
                <a16:creationId xmlns:a16="http://schemas.microsoft.com/office/drawing/2014/main" id="{67238A12-D9C8-4886-8CB5-2D11CB6B017D}"/>
              </a:ext>
            </a:extLst>
          </p:cNvPr>
          <p:cNvSpPr txBox="1"/>
          <p:nvPr/>
        </p:nvSpPr>
        <p:spPr>
          <a:xfrm>
            <a:off x="7045474" y="3862485"/>
            <a:ext cx="1368671" cy="261610"/>
          </a:xfrm>
          <a:prstGeom prst="rect">
            <a:avLst/>
          </a:prstGeom>
          <a:noFill/>
        </p:spPr>
        <p:txBody>
          <a:bodyPr wrap="square" rtlCol="0">
            <a:spAutoFit/>
          </a:bodyPr>
          <a:lstStyle/>
          <a:p>
            <a:pPr>
              <a:spcAft>
                <a:spcPts val="600"/>
              </a:spcAft>
            </a:pPr>
            <a:r>
              <a:rPr lang="de-DE" sz="1100" dirty="0">
                <a:solidFill>
                  <a:schemeClr val="bg1">
                    <a:lumMod val="50000"/>
                  </a:schemeClr>
                </a:solidFill>
              </a:rPr>
              <a:t>SCHMUTZFÄNGER</a:t>
            </a:r>
          </a:p>
        </p:txBody>
      </p:sp>
      <p:cxnSp>
        <p:nvCxnSpPr>
          <p:cNvPr id="53" name="Conector reto 52">
            <a:extLst>
              <a:ext uri="{FF2B5EF4-FFF2-40B4-BE49-F238E27FC236}">
                <a16:creationId xmlns:a16="http://schemas.microsoft.com/office/drawing/2014/main" id="{ABFBE147-7777-49A7-ADE6-F18C32985ABD}"/>
              </a:ext>
            </a:extLst>
          </p:cNvPr>
          <p:cNvCxnSpPr>
            <a:cxnSpLocks/>
            <a:stCxn id="52" idx="1"/>
          </p:cNvCxnSpPr>
          <p:nvPr/>
        </p:nvCxnSpPr>
        <p:spPr>
          <a:xfrm flipH="1">
            <a:off x="4139750" y="3993290"/>
            <a:ext cx="2905724" cy="34967"/>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56" name="Conector: Angulado 55">
            <a:extLst>
              <a:ext uri="{FF2B5EF4-FFF2-40B4-BE49-F238E27FC236}">
                <a16:creationId xmlns:a16="http://schemas.microsoft.com/office/drawing/2014/main" id="{9AC42BBF-8EC4-4EB3-BE89-AA088CF4DB11}"/>
              </a:ext>
            </a:extLst>
          </p:cNvPr>
          <p:cNvCxnSpPr>
            <a:cxnSpLocks/>
            <a:stCxn id="50" idx="1"/>
          </p:cNvCxnSpPr>
          <p:nvPr/>
        </p:nvCxnSpPr>
        <p:spPr>
          <a:xfrm rot="10800000" flipV="1">
            <a:off x="3906070" y="4489056"/>
            <a:ext cx="3139405" cy="536611"/>
          </a:xfrm>
          <a:prstGeom prst="bentConnector3">
            <a:avLst>
              <a:gd name="adj1" fmla="val 3559"/>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76" name="Conector: Angulado 75">
            <a:extLst>
              <a:ext uri="{FF2B5EF4-FFF2-40B4-BE49-F238E27FC236}">
                <a16:creationId xmlns:a16="http://schemas.microsoft.com/office/drawing/2014/main" id="{FBCC4F63-0F37-4511-9155-64100C689DBC}"/>
              </a:ext>
            </a:extLst>
          </p:cNvPr>
          <p:cNvCxnSpPr>
            <a:cxnSpLocks/>
            <a:stCxn id="44" idx="1"/>
          </p:cNvCxnSpPr>
          <p:nvPr/>
        </p:nvCxnSpPr>
        <p:spPr>
          <a:xfrm rot="10800000" flipV="1">
            <a:off x="4050856" y="1660093"/>
            <a:ext cx="3073880" cy="742124"/>
          </a:xfrm>
          <a:prstGeom prst="bentConnector3">
            <a:avLst>
              <a:gd name="adj1" fmla="val 50000"/>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87" name="Conector reto 86">
            <a:extLst>
              <a:ext uri="{FF2B5EF4-FFF2-40B4-BE49-F238E27FC236}">
                <a16:creationId xmlns:a16="http://schemas.microsoft.com/office/drawing/2014/main" id="{DEF7CE1E-0E6E-4F8D-8B90-09B7BF91517D}"/>
              </a:ext>
            </a:extLst>
          </p:cNvPr>
          <p:cNvCxnSpPr>
            <a:cxnSpLocks/>
            <a:stCxn id="40" idx="1"/>
          </p:cNvCxnSpPr>
          <p:nvPr/>
        </p:nvCxnSpPr>
        <p:spPr>
          <a:xfrm flipH="1" flipV="1">
            <a:off x="3535680" y="2890934"/>
            <a:ext cx="3509794" cy="21813"/>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104" name="CaixaDeTexto 103">
            <a:extLst>
              <a:ext uri="{FF2B5EF4-FFF2-40B4-BE49-F238E27FC236}">
                <a16:creationId xmlns:a16="http://schemas.microsoft.com/office/drawing/2014/main" id="{91C8DA96-6761-4180-8C2E-E203816B32C9}"/>
              </a:ext>
            </a:extLst>
          </p:cNvPr>
          <p:cNvSpPr txBox="1"/>
          <p:nvPr/>
        </p:nvSpPr>
        <p:spPr>
          <a:xfrm>
            <a:off x="890936" y="2207857"/>
            <a:ext cx="1368671" cy="261610"/>
          </a:xfrm>
          <a:prstGeom prst="rect">
            <a:avLst/>
          </a:prstGeom>
          <a:noFill/>
        </p:spPr>
        <p:txBody>
          <a:bodyPr wrap="square" rtlCol="0">
            <a:spAutoFit/>
          </a:bodyPr>
          <a:lstStyle/>
          <a:p>
            <a:pPr>
              <a:spcAft>
                <a:spcPts val="600"/>
              </a:spcAft>
            </a:pPr>
            <a:r>
              <a:rPr lang="de-DE" sz="1100" dirty="0">
                <a:solidFill>
                  <a:schemeClr val="bg1">
                    <a:lumMod val="50000"/>
                  </a:schemeClr>
                </a:solidFill>
              </a:rPr>
              <a:t>DACHISOLIERUNG</a:t>
            </a:r>
          </a:p>
        </p:txBody>
      </p:sp>
      <p:cxnSp>
        <p:nvCxnSpPr>
          <p:cNvPr id="105" name="Conector: Angulado 104">
            <a:extLst>
              <a:ext uri="{FF2B5EF4-FFF2-40B4-BE49-F238E27FC236}">
                <a16:creationId xmlns:a16="http://schemas.microsoft.com/office/drawing/2014/main" id="{0F80CE0B-FCC9-4025-A219-CDA3ACBFDC5C}"/>
              </a:ext>
            </a:extLst>
          </p:cNvPr>
          <p:cNvCxnSpPr>
            <a:cxnSpLocks/>
            <a:stCxn id="104" idx="1"/>
          </p:cNvCxnSpPr>
          <p:nvPr/>
        </p:nvCxnSpPr>
        <p:spPr>
          <a:xfrm rot="10800000" flipV="1">
            <a:off x="686100" y="2338661"/>
            <a:ext cx="204837" cy="1431253"/>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77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m 33" descr="Imagem de vídeo game&#10;&#10;Descrição gerada automaticamente com confiança baixa">
            <a:extLst>
              <a:ext uri="{FF2B5EF4-FFF2-40B4-BE49-F238E27FC236}">
                <a16:creationId xmlns:a16="http://schemas.microsoft.com/office/drawing/2014/main" id="{D37DAC44-BE9E-49B3-9070-C0C2E4233CC7}"/>
              </a:ext>
            </a:extLst>
          </p:cNvPr>
          <p:cNvPicPr>
            <a:picLocks noChangeAspect="1"/>
          </p:cNvPicPr>
          <p:nvPr/>
        </p:nvPicPr>
        <p:blipFill rotWithShape="1">
          <a:blip r:embed="rId2"/>
          <a:srcRect l="21576"/>
          <a:stretch/>
        </p:blipFill>
        <p:spPr>
          <a:xfrm>
            <a:off x="0" y="654443"/>
            <a:ext cx="6840638" cy="4489057"/>
          </a:xfrm>
          <a:prstGeom prst="rect">
            <a:avLst/>
          </a:prstGeom>
        </p:spPr>
      </p:pic>
      <p:sp>
        <p:nvSpPr>
          <p:cNvPr id="4" name="Espaço Reservado para Data 3">
            <a:extLst>
              <a:ext uri="{FF2B5EF4-FFF2-40B4-BE49-F238E27FC236}">
                <a16:creationId xmlns:a16="http://schemas.microsoft.com/office/drawing/2014/main" id="{D1B8D4A6-FB15-4368-B05F-9267FA14727E}"/>
              </a:ext>
            </a:extLst>
          </p:cNvPr>
          <p:cNvSpPr>
            <a:spLocks noGrp="1"/>
          </p:cNvSpPr>
          <p:nvPr>
            <p:ph type="dt" sz="half" idx="2"/>
          </p:nvPr>
        </p:nvSpPr>
        <p:spPr/>
        <p:txBody>
          <a:bodyPr/>
          <a:lstStyle/>
          <a:p>
            <a:fld id="{92EC39F2-7773-9641-957D-47E9D005E398}" type="datetime1">
              <a:rPr lang="fr-FR" smtClean="0"/>
              <a:t>19/11/2021</a:t>
            </a:fld>
            <a:endParaRPr lang="fr-FR"/>
          </a:p>
        </p:txBody>
      </p:sp>
      <p:sp>
        <p:nvSpPr>
          <p:cNvPr id="5" name="Espaço Reservado para Número de Slide 4">
            <a:extLst>
              <a:ext uri="{FF2B5EF4-FFF2-40B4-BE49-F238E27FC236}">
                <a16:creationId xmlns:a16="http://schemas.microsoft.com/office/drawing/2014/main" id="{4A622697-9743-454D-88EE-66ED8594960B}"/>
              </a:ext>
            </a:extLst>
          </p:cNvPr>
          <p:cNvSpPr>
            <a:spLocks noGrp="1"/>
          </p:cNvSpPr>
          <p:nvPr>
            <p:ph type="sldNum" sz="quarter" idx="4"/>
          </p:nvPr>
        </p:nvSpPr>
        <p:spPr/>
        <p:txBody>
          <a:bodyPr/>
          <a:lstStyle/>
          <a:p>
            <a:fld id="{B679D5AC-1C0B-9841-873A-C169B35CF2CF}" type="slidenum">
              <a:rPr lang="fr-FR" smtClean="0"/>
              <a:pPr/>
              <a:t>28</a:t>
            </a:fld>
            <a:r>
              <a:rPr lang="de-DE"/>
              <a:t> |</a:t>
            </a:r>
          </a:p>
        </p:txBody>
      </p:sp>
      <p:sp>
        <p:nvSpPr>
          <p:cNvPr id="6" name="Título 1">
            <a:extLst>
              <a:ext uri="{FF2B5EF4-FFF2-40B4-BE49-F238E27FC236}">
                <a16:creationId xmlns:a16="http://schemas.microsoft.com/office/drawing/2014/main" id="{22F82E4B-1626-4FC3-B3C7-AB99913433F6}"/>
              </a:ext>
            </a:extLst>
          </p:cNvPr>
          <p:cNvSpPr>
            <a:spLocks noGrp="1"/>
          </p:cNvSpPr>
          <p:nvPr>
            <p:ph type="title"/>
          </p:nvPr>
        </p:nvSpPr>
        <p:spPr>
          <a:xfrm>
            <a:off x="381000" y="-11313"/>
            <a:ext cx="8526772" cy="363380"/>
          </a:xfrm>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7" name="Subtítulo 2">
            <a:extLst>
              <a:ext uri="{FF2B5EF4-FFF2-40B4-BE49-F238E27FC236}">
                <a16:creationId xmlns:a16="http://schemas.microsoft.com/office/drawing/2014/main" id="{F7D907BD-8123-42EE-A664-C16963C49F21}"/>
              </a:ext>
            </a:extLst>
          </p:cNvPr>
          <p:cNvSpPr>
            <a:spLocks noGrp="1"/>
          </p:cNvSpPr>
          <p:nvPr>
            <p:ph type="subTitle" idx="14"/>
          </p:nvPr>
        </p:nvSpPr>
        <p:spPr>
          <a:xfrm>
            <a:off x="381000" y="352067"/>
            <a:ext cx="8526772" cy="270507"/>
          </a:xfrm>
        </p:spPr>
        <p:txBody>
          <a:bodyPr/>
          <a:lstStyle/>
          <a:p>
            <a:r>
              <a:rPr lang="de-DE" dirty="0"/>
              <a:t>DACHRAHMEN INSTALLATION</a:t>
            </a:r>
          </a:p>
        </p:txBody>
      </p:sp>
      <p:sp>
        <p:nvSpPr>
          <p:cNvPr id="40" name="CaixaDeTexto 39">
            <a:extLst>
              <a:ext uri="{FF2B5EF4-FFF2-40B4-BE49-F238E27FC236}">
                <a16:creationId xmlns:a16="http://schemas.microsoft.com/office/drawing/2014/main" id="{AD34476D-76E2-422C-A0AC-D3629B60D2D5}"/>
              </a:ext>
            </a:extLst>
          </p:cNvPr>
          <p:cNvSpPr txBox="1"/>
          <p:nvPr/>
        </p:nvSpPr>
        <p:spPr>
          <a:xfrm>
            <a:off x="7045474" y="2781942"/>
            <a:ext cx="1882140" cy="261610"/>
          </a:xfrm>
          <a:prstGeom prst="rect">
            <a:avLst/>
          </a:prstGeom>
          <a:noFill/>
        </p:spPr>
        <p:txBody>
          <a:bodyPr wrap="square" rtlCol="0">
            <a:spAutoFit/>
          </a:bodyPr>
          <a:lstStyle/>
          <a:p>
            <a:pPr>
              <a:spcAft>
                <a:spcPts val="600"/>
              </a:spcAft>
            </a:pPr>
            <a:r>
              <a:rPr lang="de-DE" sz="1100">
                <a:solidFill>
                  <a:schemeClr val="bg1">
                    <a:lumMod val="50000"/>
                  </a:schemeClr>
                </a:solidFill>
              </a:rPr>
              <a:t>ABDICHTUNG / BRANDSCHOTT</a:t>
            </a:r>
          </a:p>
        </p:txBody>
      </p:sp>
      <p:sp>
        <p:nvSpPr>
          <p:cNvPr id="42" name="CaixaDeTexto 41">
            <a:extLst>
              <a:ext uri="{FF2B5EF4-FFF2-40B4-BE49-F238E27FC236}">
                <a16:creationId xmlns:a16="http://schemas.microsoft.com/office/drawing/2014/main" id="{F93CF4C8-3E77-47F6-A952-CD63F50A22D8}"/>
              </a:ext>
            </a:extLst>
          </p:cNvPr>
          <p:cNvSpPr txBox="1"/>
          <p:nvPr/>
        </p:nvSpPr>
        <p:spPr>
          <a:xfrm>
            <a:off x="1737856" y="907410"/>
            <a:ext cx="1088136" cy="261610"/>
          </a:xfrm>
          <a:prstGeom prst="rect">
            <a:avLst/>
          </a:prstGeom>
          <a:noFill/>
        </p:spPr>
        <p:txBody>
          <a:bodyPr wrap="square" rtlCol="0">
            <a:spAutoFit/>
          </a:bodyPr>
          <a:lstStyle/>
          <a:p>
            <a:pPr algn="r">
              <a:spcAft>
                <a:spcPts val="600"/>
              </a:spcAft>
            </a:pPr>
            <a:r>
              <a:rPr lang="de-DE" sz="1100">
                <a:solidFill>
                  <a:schemeClr val="bg1">
                    <a:lumMod val="50000"/>
                  </a:schemeClr>
                </a:solidFill>
              </a:rPr>
              <a:t>DACHAUFSATZ</a:t>
            </a:r>
          </a:p>
        </p:txBody>
      </p:sp>
      <p:cxnSp>
        <p:nvCxnSpPr>
          <p:cNvPr id="43" name="Conector reto 42">
            <a:extLst>
              <a:ext uri="{FF2B5EF4-FFF2-40B4-BE49-F238E27FC236}">
                <a16:creationId xmlns:a16="http://schemas.microsoft.com/office/drawing/2014/main" id="{75609362-6A9B-4F51-9076-D0A4BFAC1D26}"/>
              </a:ext>
            </a:extLst>
          </p:cNvPr>
          <p:cNvCxnSpPr>
            <a:cxnSpLocks/>
            <a:endCxn id="42" idx="3"/>
          </p:cNvCxnSpPr>
          <p:nvPr/>
        </p:nvCxnSpPr>
        <p:spPr>
          <a:xfrm flipH="1">
            <a:off x="2825992" y="1038215"/>
            <a:ext cx="1618686" cy="0"/>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44" name="CaixaDeTexto 43">
            <a:extLst>
              <a:ext uri="{FF2B5EF4-FFF2-40B4-BE49-F238E27FC236}">
                <a16:creationId xmlns:a16="http://schemas.microsoft.com/office/drawing/2014/main" id="{66C0CA93-ECBC-41C2-AAB0-A2102EC1CA3E}"/>
              </a:ext>
            </a:extLst>
          </p:cNvPr>
          <p:cNvSpPr txBox="1"/>
          <p:nvPr/>
        </p:nvSpPr>
        <p:spPr>
          <a:xfrm>
            <a:off x="7124736" y="1529288"/>
            <a:ext cx="1723616" cy="261610"/>
          </a:xfrm>
          <a:prstGeom prst="rect">
            <a:avLst/>
          </a:prstGeom>
          <a:noFill/>
        </p:spPr>
        <p:txBody>
          <a:bodyPr wrap="square" rtlCol="0">
            <a:spAutoFit/>
          </a:bodyPr>
          <a:lstStyle/>
          <a:p>
            <a:pPr>
              <a:spcAft>
                <a:spcPts val="600"/>
              </a:spcAft>
            </a:pPr>
            <a:r>
              <a:rPr lang="de-DE" sz="1100">
                <a:solidFill>
                  <a:schemeClr val="bg1">
                    <a:lumMod val="50000"/>
                  </a:schemeClr>
                </a:solidFill>
              </a:rPr>
              <a:t>DACHAUFSATZISOLIERUNG</a:t>
            </a:r>
          </a:p>
        </p:txBody>
      </p:sp>
      <p:sp>
        <p:nvSpPr>
          <p:cNvPr id="50" name="CaixaDeTexto 49">
            <a:extLst>
              <a:ext uri="{FF2B5EF4-FFF2-40B4-BE49-F238E27FC236}">
                <a16:creationId xmlns:a16="http://schemas.microsoft.com/office/drawing/2014/main" id="{7D0B51C9-4499-4759-9E22-F9FE95C1A88A}"/>
              </a:ext>
            </a:extLst>
          </p:cNvPr>
          <p:cNvSpPr txBox="1"/>
          <p:nvPr/>
        </p:nvSpPr>
        <p:spPr>
          <a:xfrm>
            <a:off x="7045474" y="4358252"/>
            <a:ext cx="1555063" cy="261610"/>
          </a:xfrm>
          <a:prstGeom prst="rect">
            <a:avLst/>
          </a:prstGeom>
          <a:noFill/>
        </p:spPr>
        <p:txBody>
          <a:bodyPr wrap="square" rtlCol="0">
            <a:spAutoFit/>
          </a:bodyPr>
          <a:lstStyle/>
          <a:p>
            <a:pPr>
              <a:spcAft>
                <a:spcPts val="600"/>
              </a:spcAft>
            </a:pPr>
            <a:r>
              <a:rPr lang="de-DE" sz="1100" dirty="0">
                <a:solidFill>
                  <a:schemeClr val="bg1">
                    <a:lumMod val="50000"/>
                  </a:schemeClr>
                </a:solidFill>
              </a:rPr>
              <a:t>GEBÄUDERAHMEN</a:t>
            </a:r>
          </a:p>
        </p:txBody>
      </p:sp>
      <p:cxnSp>
        <p:nvCxnSpPr>
          <p:cNvPr id="51" name="Conector: Angulado 50">
            <a:extLst>
              <a:ext uri="{FF2B5EF4-FFF2-40B4-BE49-F238E27FC236}">
                <a16:creationId xmlns:a16="http://schemas.microsoft.com/office/drawing/2014/main" id="{0A719094-F377-4021-B2E3-A5BCB572C218}"/>
              </a:ext>
            </a:extLst>
          </p:cNvPr>
          <p:cNvCxnSpPr>
            <a:cxnSpLocks/>
          </p:cNvCxnSpPr>
          <p:nvPr/>
        </p:nvCxnSpPr>
        <p:spPr>
          <a:xfrm rot="10800000" flipV="1">
            <a:off x="181659" y="1917955"/>
            <a:ext cx="297381" cy="2793438"/>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52" name="CaixaDeTexto 51">
            <a:extLst>
              <a:ext uri="{FF2B5EF4-FFF2-40B4-BE49-F238E27FC236}">
                <a16:creationId xmlns:a16="http://schemas.microsoft.com/office/drawing/2014/main" id="{67238A12-D9C8-4886-8CB5-2D11CB6B017D}"/>
              </a:ext>
            </a:extLst>
          </p:cNvPr>
          <p:cNvSpPr txBox="1"/>
          <p:nvPr/>
        </p:nvSpPr>
        <p:spPr>
          <a:xfrm>
            <a:off x="7045474" y="3862485"/>
            <a:ext cx="1368671" cy="261610"/>
          </a:xfrm>
          <a:prstGeom prst="rect">
            <a:avLst/>
          </a:prstGeom>
          <a:noFill/>
        </p:spPr>
        <p:txBody>
          <a:bodyPr wrap="square" rtlCol="0">
            <a:spAutoFit/>
          </a:bodyPr>
          <a:lstStyle/>
          <a:p>
            <a:pPr>
              <a:spcAft>
                <a:spcPts val="600"/>
              </a:spcAft>
            </a:pPr>
            <a:r>
              <a:rPr lang="de-DE" sz="1100" dirty="0">
                <a:solidFill>
                  <a:schemeClr val="bg1">
                    <a:lumMod val="50000"/>
                  </a:schemeClr>
                </a:solidFill>
              </a:rPr>
              <a:t>SCHMUTZFÄNGER</a:t>
            </a:r>
          </a:p>
        </p:txBody>
      </p:sp>
      <p:cxnSp>
        <p:nvCxnSpPr>
          <p:cNvPr id="53" name="Conector reto 52">
            <a:extLst>
              <a:ext uri="{FF2B5EF4-FFF2-40B4-BE49-F238E27FC236}">
                <a16:creationId xmlns:a16="http://schemas.microsoft.com/office/drawing/2014/main" id="{ABFBE147-7777-49A7-ADE6-F18C32985ABD}"/>
              </a:ext>
            </a:extLst>
          </p:cNvPr>
          <p:cNvCxnSpPr>
            <a:cxnSpLocks/>
            <a:stCxn id="52" idx="1"/>
          </p:cNvCxnSpPr>
          <p:nvPr/>
        </p:nvCxnSpPr>
        <p:spPr>
          <a:xfrm flipH="1">
            <a:off x="4139750" y="3993290"/>
            <a:ext cx="2905724" cy="34967"/>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56" name="Conector: Angulado 55">
            <a:extLst>
              <a:ext uri="{FF2B5EF4-FFF2-40B4-BE49-F238E27FC236}">
                <a16:creationId xmlns:a16="http://schemas.microsoft.com/office/drawing/2014/main" id="{9AC42BBF-8EC4-4EB3-BE89-AA088CF4DB11}"/>
              </a:ext>
            </a:extLst>
          </p:cNvPr>
          <p:cNvCxnSpPr>
            <a:cxnSpLocks/>
            <a:stCxn id="50" idx="1"/>
          </p:cNvCxnSpPr>
          <p:nvPr/>
        </p:nvCxnSpPr>
        <p:spPr>
          <a:xfrm rot="10800000" flipV="1">
            <a:off x="3906070" y="4489056"/>
            <a:ext cx="3139405" cy="536611"/>
          </a:xfrm>
          <a:prstGeom prst="bentConnector3">
            <a:avLst>
              <a:gd name="adj1" fmla="val 3559"/>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76" name="Conector: Angulado 75">
            <a:extLst>
              <a:ext uri="{FF2B5EF4-FFF2-40B4-BE49-F238E27FC236}">
                <a16:creationId xmlns:a16="http://schemas.microsoft.com/office/drawing/2014/main" id="{FBCC4F63-0F37-4511-9155-64100C689DBC}"/>
              </a:ext>
            </a:extLst>
          </p:cNvPr>
          <p:cNvCxnSpPr>
            <a:cxnSpLocks/>
            <a:stCxn id="44" idx="1"/>
          </p:cNvCxnSpPr>
          <p:nvPr/>
        </p:nvCxnSpPr>
        <p:spPr>
          <a:xfrm rot="10800000" flipV="1">
            <a:off x="4050856" y="1660092"/>
            <a:ext cx="3073880" cy="742125"/>
          </a:xfrm>
          <a:prstGeom prst="bentConnector3">
            <a:avLst>
              <a:gd name="adj1" fmla="val 13311"/>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87" name="Conector reto 86">
            <a:extLst>
              <a:ext uri="{FF2B5EF4-FFF2-40B4-BE49-F238E27FC236}">
                <a16:creationId xmlns:a16="http://schemas.microsoft.com/office/drawing/2014/main" id="{DEF7CE1E-0E6E-4F8D-8B90-09B7BF91517D}"/>
              </a:ext>
            </a:extLst>
          </p:cNvPr>
          <p:cNvCxnSpPr>
            <a:cxnSpLocks/>
            <a:stCxn id="40" idx="1"/>
          </p:cNvCxnSpPr>
          <p:nvPr/>
        </p:nvCxnSpPr>
        <p:spPr>
          <a:xfrm flipH="1" flipV="1">
            <a:off x="3535680" y="2890934"/>
            <a:ext cx="3509794" cy="21813"/>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101" name="Forma Livre: Forma 100">
            <a:extLst>
              <a:ext uri="{FF2B5EF4-FFF2-40B4-BE49-F238E27FC236}">
                <a16:creationId xmlns:a16="http://schemas.microsoft.com/office/drawing/2014/main" id="{BB1BAD90-48AF-4428-89C6-AEA6F6ED3845}"/>
              </a:ext>
            </a:extLst>
          </p:cNvPr>
          <p:cNvSpPr/>
          <p:nvPr/>
        </p:nvSpPr>
        <p:spPr>
          <a:xfrm>
            <a:off x="3863340" y="1569720"/>
            <a:ext cx="320040" cy="2030730"/>
          </a:xfrm>
          <a:custGeom>
            <a:avLst/>
            <a:gdLst>
              <a:gd name="connsiteX0" fmla="*/ 160020 w 320040"/>
              <a:gd name="connsiteY0" fmla="*/ 0 h 2030730"/>
              <a:gd name="connsiteX1" fmla="*/ 160020 w 320040"/>
              <a:gd name="connsiteY1" fmla="*/ 655320 h 2030730"/>
              <a:gd name="connsiteX2" fmla="*/ 0 w 320040"/>
              <a:gd name="connsiteY2" fmla="*/ 643890 h 2030730"/>
              <a:gd name="connsiteX3" fmla="*/ 0 w 320040"/>
              <a:gd name="connsiteY3" fmla="*/ 2007870 h 2030730"/>
              <a:gd name="connsiteX4" fmla="*/ 308610 w 320040"/>
              <a:gd name="connsiteY4" fmla="*/ 2030730 h 2030730"/>
              <a:gd name="connsiteX5" fmla="*/ 308610 w 320040"/>
              <a:gd name="connsiteY5" fmla="*/ 544830 h 2030730"/>
              <a:gd name="connsiteX6" fmla="*/ 320040 w 320040"/>
              <a:gd name="connsiteY6" fmla="*/ 544830 h 2030730"/>
              <a:gd name="connsiteX7" fmla="*/ 320040 w 320040"/>
              <a:gd name="connsiteY7" fmla="*/ 19050 h 2030730"/>
              <a:gd name="connsiteX8" fmla="*/ 160020 w 320040"/>
              <a:gd name="connsiteY8" fmla="*/ 0 h 203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40" h="2030730">
                <a:moveTo>
                  <a:pt x="160020" y="0"/>
                </a:moveTo>
                <a:lnTo>
                  <a:pt x="160020" y="655320"/>
                </a:lnTo>
                <a:lnTo>
                  <a:pt x="0" y="643890"/>
                </a:lnTo>
                <a:lnTo>
                  <a:pt x="0" y="2007870"/>
                </a:lnTo>
                <a:lnTo>
                  <a:pt x="308610" y="2030730"/>
                </a:lnTo>
                <a:lnTo>
                  <a:pt x="308610" y="544830"/>
                </a:lnTo>
                <a:lnTo>
                  <a:pt x="320040" y="544830"/>
                </a:lnTo>
                <a:lnTo>
                  <a:pt x="320040" y="19050"/>
                </a:lnTo>
                <a:lnTo>
                  <a:pt x="160020" y="0"/>
                </a:lnTo>
                <a:close/>
              </a:path>
            </a:pathLst>
          </a:custGeom>
          <a:solidFill>
            <a:srgbClr val="B50130">
              <a:alpha val="54000"/>
            </a:srgbClr>
          </a:solidFill>
          <a:ln w="63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aixaDeTexto 46">
            <a:extLst>
              <a:ext uri="{FF2B5EF4-FFF2-40B4-BE49-F238E27FC236}">
                <a16:creationId xmlns:a16="http://schemas.microsoft.com/office/drawing/2014/main" id="{F13465FA-1ADD-4339-9EE8-C8C883DBE8CE}"/>
              </a:ext>
            </a:extLst>
          </p:cNvPr>
          <p:cNvSpPr txBox="1"/>
          <p:nvPr/>
        </p:nvSpPr>
        <p:spPr>
          <a:xfrm>
            <a:off x="6840638" y="1240674"/>
            <a:ext cx="2214463" cy="1354217"/>
          </a:xfrm>
          <a:prstGeom prst="rect">
            <a:avLst/>
          </a:prstGeom>
          <a:solidFill>
            <a:srgbClr val="B50130"/>
          </a:solidFill>
          <a:ln>
            <a:solidFill>
              <a:srgbClr val="FFC000"/>
            </a:solidFill>
          </a:ln>
        </p:spPr>
        <p:txBody>
          <a:bodyPr wrap="square" rtlCol="0">
            <a:spAutoFit/>
          </a:bodyPr>
          <a:lstStyle/>
          <a:p>
            <a:pPr algn="ctr">
              <a:spcAft>
                <a:spcPts val="600"/>
              </a:spcAft>
            </a:pPr>
            <a:r>
              <a:rPr lang="de-DE" sz="1100" b="1" dirty="0">
                <a:solidFill>
                  <a:schemeClr val="bg1"/>
                </a:solidFill>
                <a:effectLst>
                  <a:outerShdw blurRad="38100" dist="38100" dir="2700000" algn="tl">
                    <a:srgbClr val="000000">
                      <a:alpha val="43137"/>
                    </a:srgbClr>
                  </a:outerShdw>
                </a:effectLst>
              </a:rPr>
              <a:t>DACHAUFSATZISOLIERUNG</a:t>
            </a:r>
          </a:p>
          <a:p>
            <a:pPr algn="ctr">
              <a:spcAft>
                <a:spcPts val="600"/>
              </a:spcAft>
            </a:pPr>
            <a:r>
              <a:rPr lang="de-DE" sz="1100" dirty="0">
                <a:solidFill>
                  <a:schemeClr val="bg1"/>
                </a:solidFill>
              </a:rPr>
              <a:t>ACHTEN SIE DARAUF, DASS DIE ISOLIERUNG ÜBER DEN SEITENTEILEN DES DACHAUFSATZES ANGEBRACHT WIRD, UM KONDENSATION ZU VERHINDERN.</a:t>
            </a:r>
          </a:p>
        </p:txBody>
      </p:sp>
      <p:sp>
        <p:nvSpPr>
          <p:cNvPr id="104" name="CaixaDeTexto 103">
            <a:extLst>
              <a:ext uri="{FF2B5EF4-FFF2-40B4-BE49-F238E27FC236}">
                <a16:creationId xmlns:a16="http://schemas.microsoft.com/office/drawing/2014/main" id="{91C8DA96-6761-4180-8C2E-E203816B32C9}"/>
              </a:ext>
            </a:extLst>
          </p:cNvPr>
          <p:cNvSpPr txBox="1"/>
          <p:nvPr/>
        </p:nvSpPr>
        <p:spPr>
          <a:xfrm>
            <a:off x="890936" y="2207857"/>
            <a:ext cx="1368671" cy="261610"/>
          </a:xfrm>
          <a:prstGeom prst="rect">
            <a:avLst/>
          </a:prstGeom>
          <a:noFill/>
        </p:spPr>
        <p:txBody>
          <a:bodyPr wrap="square" rtlCol="0">
            <a:spAutoFit/>
          </a:bodyPr>
          <a:lstStyle/>
          <a:p>
            <a:pPr>
              <a:spcAft>
                <a:spcPts val="600"/>
              </a:spcAft>
            </a:pPr>
            <a:r>
              <a:rPr lang="de-DE" sz="1100">
                <a:solidFill>
                  <a:schemeClr val="bg1">
                    <a:lumMod val="50000"/>
                  </a:schemeClr>
                </a:solidFill>
              </a:rPr>
              <a:t>DACHISOLIERUNG</a:t>
            </a:r>
          </a:p>
        </p:txBody>
      </p:sp>
      <p:cxnSp>
        <p:nvCxnSpPr>
          <p:cNvPr id="105" name="Conector: Angulado 104">
            <a:extLst>
              <a:ext uri="{FF2B5EF4-FFF2-40B4-BE49-F238E27FC236}">
                <a16:creationId xmlns:a16="http://schemas.microsoft.com/office/drawing/2014/main" id="{0F80CE0B-FCC9-4025-A219-CDA3ACBFDC5C}"/>
              </a:ext>
            </a:extLst>
          </p:cNvPr>
          <p:cNvCxnSpPr>
            <a:cxnSpLocks/>
            <a:stCxn id="104" idx="1"/>
          </p:cNvCxnSpPr>
          <p:nvPr/>
        </p:nvCxnSpPr>
        <p:spPr>
          <a:xfrm rot="10800000" flipV="1">
            <a:off x="686100" y="2338661"/>
            <a:ext cx="204837" cy="1431253"/>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24" name="CaixaDeTexto 48">
            <a:extLst>
              <a:ext uri="{FF2B5EF4-FFF2-40B4-BE49-F238E27FC236}">
                <a16:creationId xmlns:a16="http://schemas.microsoft.com/office/drawing/2014/main" id="{AD43FF19-3472-4806-BC91-4F73F0ABCB1F}"/>
              </a:ext>
            </a:extLst>
          </p:cNvPr>
          <p:cNvSpPr txBox="1"/>
          <p:nvPr/>
        </p:nvSpPr>
        <p:spPr>
          <a:xfrm>
            <a:off x="479039" y="1787150"/>
            <a:ext cx="1540225" cy="261610"/>
          </a:xfrm>
          <a:prstGeom prst="rect">
            <a:avLst/>
          </a:prstGeom>
          <a:noFill/>
        </p:spPr>
        <p:txBody>
          <a:bodyPr wrap="square" rtlCol="0">
            <a:spAutoFit/>
          </a:bodyPr>
          <a:lstStyle/>
          <a:p>
            <a:pPr>
              <a:spcAft>
                <a:spcPts val="600"/>
              </a:spcAft>
            </a:pPr>
            <a:r>
              <a:rPr lang="de-DE" sz="1100" dirty="0">
                <a:solidFill>
                  <a:schemeClr val="bg1">
                    <a:lumMod val="50000"/>
                  </a:schemeClr>
                </a:solidFill>
              </a:rPr>
              <a:t>DACHVERKLEIDUNG</a:t>
            </a:r>
          </a:p>
        </p:txBody>
      </p:sp>
    </p:spTree>
    <p:extLst>
      <p:ext uri="{BB962C8B-B14F-4D97-AF65-F5344CB8AC3E}">
        <p14:creationId xmlns:p14="http://schemas.microsoft.com/office/powerpoint/2010/main" val="399272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circle(out)">
                                      <p:cBhvr>
                                        <p:cTn id="7" dur="1500"/>
                                        <p:tgtEl>
                                          <p:spTgt spid="101"/>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4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m 23" descr="Imagem de vídeo game&#10;&#10;Descrição gerada automaticamente com confiança baixa">
            <a:extLst>
              <a:ext uri="{FF2B5EF4-FFF2-40B4-BE49-F238E27FC236}">
                <a16:creationId xmlns:a16="http://schemas.microsoft.com/office/drawing/2014/main" id="{FA43A0BE-9B36-4CA4-881D-1FB6CEE01E2E}"/>
              </a:ext>
            </a:extLst>
          </p:cNvPr>
          <p:cNvPicPr>
            <a:picLocks noChangeAspect="1"/>
          </p:cNvPicPr>
          <p:nvPr/>
        </p:nvPicPr>
        <p:blipFill rotWithShape="1">
          <a:blip r:embed="rId2"/>
          <a:srcRect l="21576"/>
          <a:stretch/>
        </p:blipFill>
        <p:spPr>
          <a:xfrm>
            <a:off x="0" y="654443"/>
            <a:ext cx="6840638" cy="4489057"/>
          </a:xfrm>
          <a:prstGeom prst="rect">
            <a:avLst/>
          </a:prstGeom>
        </p:spPr>
      </p:pic>
      <p:sp>
        <p:nvSpPr>
          <p:cNvPr id="4" name="Espaço Reservado para Data 3">
            <a:extLst>
              <a:ext uri="{FF2B5EF4-FFF2-40B4-BE49-F238E27FC236}">
                <a16:creationId xmlns:a16="http://schemas.microsoft.com/office/drawing/2014/main" id="{D1B8D4A6-FB15-4368-B05F-9267FA14727E}"/>
              </a:ext>
            </a:extLst>
          </p:cNvPr>
          <p:cNvSpPr>
            <a:spLocks noGrp="1"/>
          </p:cNvSpPr>
          <p:nvPr>
            <p:ph type="dt" sz="half" idx="2"/>
          </p:nvPr>
        </p:nvSpPr>
        <p:spPr/>
        <p:txBody>
          <a:bodyPr/>
          <a:lstStyle/>
          <a:p>
            <a:fld id="{92EC39F2-7773-9641-957D-47E9D005E398}" type="datetime1">
              <a:rPr lang="fr-FR" smtClean="0"/>
              <a:t>19/11/2021</a:t>
            </a:fld>
            <a:endParaRPr lang="fr-FR"/>
          </a:p>
        </p:txBody>
      </p:sp>
      <p:sp>
        <p:nvSpPr>
          <p:cNvPr id="5" name="Espaço Reservado para Número de Slide 4">
            <a:extLst>
              <a:ext uri="{FF2B5EF4-FFF2-40B4-BE49-F238E27FC236}">
                <a16:creationId xmlns:a16="http://schemas.microsoft.com/office/drawing/2014/main" id="{4A622697-9743-454D-88EE-66ED8594960B}"/>
              </a:ext>
            </a:extLst>
          </p:cNvPr>
          <p:cNvSpPr>
            <a:spLocks noGrp="1"/>
          </p:cNvSpPr>
          <p:nvPr>
            <p:ph type="sldNum" sz="quarter" idx="4"/>
          </p:nvPr>
        </p:nvSpPr>
        <p:spPr/>
        <p:txBody>
          <a:bodyPr/>
          <a:lstStyle/>
          <a:p>
            <a:fld id="{B679D5AC-1C0B-9841-873A-C169B35CF2CF}" type="slidenum">
              <a:rPr lang="fr-FR" smtClean="0"/>
              <a:pPr/>
              <a:t>29</a:t>
            </a:fld>
            <a:r>
              <a:rPr lang="de-DE"/>
              <a:t> |</a:t>
            </a:r>
          </a:p>
        </p:txBody>
      </p:sp>
      <p:sp>
        <p:nvSpPr>
          <p:cNvPr id="6" name="Título 1">
            <a:extLst>
              <a:ext uri="{FF2B5EF4-FFF2-40B4-BE49-F238E27FC236}">
                <a16:creationId xmlns:a16="http://schemas.microsoft.com/office/drawing/2014/main" id="{22F82E4B-1626-4FC3-B3C7-AB99913433F6}"/>
              </a:ext>
            </a:extLst>
          </p:cNvPr>
          <p:cNvSpPr>
            <a:spLocks noGrp="1"/>
          </p:cNvSpPr>
          <p:nvPr>
            <p:ph type="title"/>
          </p:nvPr>
        </p:nvSpPr>
        <p:spPr>
          <a:xfrm>
            <a:off x="381000" y="-11313"/>
            <a:ext cx="8526772" cy="363380"/>
          </a:xfrm>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7" name="Subtítulo 2">
            <a:extLst>
              <a:ext uri="{FF2B5EF4-FFF2-40B4-BE49-F238E27FC236}">
                <a16:creationId xmlns:a16="http://schemas.microsoft.com/office/drawing/2014/main" id="{F7D907BD-8123-42EE-A664-C16963C49F21}"/>
              </a:ext>
            </a:extLst>
          </p:cNvPr>
          <p:cNvSpPr>
            <a:spLocks noGrp="1"/>
          </p:cNvSpPr>
          <p:nvPr>
            <p:ph type="subTitle" idx="14"/>
          </p:nvPr>
        </p:nvSpPr>
        <p:spPr>
          <a:xfrm>
            <a:off x="381000" y="352067"/>
            <a:ext cx="8526772" cy="270507"/>
          </a:xfrm>
        </p:spPr>
        <p:txBody>
          <a:bodyPr/>
          <a:lstStyle/>
          <a:p>
            <a:r>
              <a:rPr lang="de-DE" dirty="0"/>
              <a:t>DACHRAHMEN INSTALLATION</a:t>
            </a:r>
          </a:p>
        </p:txBody>
      </p:sp>
      <p:sp>
        <p:nvSpPr>
          <p:cNvPr id="40" name="CaixaDeTexto 39">
            <a:extLst>
              <a:ext uri="{FF2B5EF4-FFF2-40B4-BE49-F238E27FC236}">
                <a16:creationId xmlns:a16="http://schemas.microsoft.com/office/drawing/2014/main" id="{AD34476D-76E2-422C-A0AC-D3629B60D2D5}"/>
              </a:ext>
            </a:extLst>
          </p:cNvPr>
          <p:cNvSpPr txBox="1"/>
          <p:nvPr/>
        </p:nvSpPr>
        <p:spPr>
          <a:xfrm>
            <a:off x="7045474" y="2781942"/>
            <a:ext cx="1882140" cy="261610"/>
          </a:xfrm>
          <a:prstGeom prst="rect">
            <a:avLst/>
          </a:prstGeom>
          <a:noFill/>
        </p:spPr>
        <p:txBody>
          <a:bodyPr wrap="square" rtlCol="0">
            <a:spAutoFit/>
          </a:bodyPr>
          <a:lstStyle/>
          <a:p>
            <a:pPr>
              <a:spcAft>
                <a:spcPts val="600"/>
              </a:spcAft>
            </a:pPr>
            <a:r>
              <a:rPr lang="de-DE" sz="1100">
                <a:solidFill>
                  <a:schemeClr val="bg1">
                    <a:lumMod val="50000"/>
                  </a:schemeClr>
                </a:solidFill>
              </a:rPr>
              <a:t>ABDICHTUNG / BRANDSCHOTT</a:t>
            </a:r>
          </a:p>
        </p:txBody>
      </p:sp>
      <p:sp>
        <p:nvSpPr>
          <p:cNvPr id="44" name="CaixaDeTexto 43">
            <a:extLst>
              <a:ext uri="{FF2B5EF4-FFF2-40B4-BE49-F238E27FC236}">
                <a16:creationId xmlns:a16="http://schemas.microsoft.com/office/drawing/2014/main" id="{66C0CA93-ECBC-41C2-AAB0-A2102EC1CA3E}"/>
              </a:ext>
            </a:extLst>
          </p:cNvPr>
          <p:cNvSpPr txBox="1"/>
          <p:nvPr/>
        </p:nvSpPr>
        <p:spPr>
          <a:xfrm>
            <a:off x="7124736" y="1529288"/>
            <a:ext cx="1860514" cy="261610"/>
          </a:xfrm>
          <a:prstGeom prst="rect">
            <a:avLst/>
          </a:prstGeom>
          <a:noFill/>
        </p:spPr>
        <p:txBody>
          <a:bodyPr wrap="square" rtlCol="0">
            <a:spAutoFit/>
          </a:bodyPr>
          <a:lstStyle/>
          <a:p>
            <a:pPr>
              <a:spcAft>
                <a:spcPts val="600"/>
              </a:spcAft>
            </a:pPr>
            <a:r>
              <a:rPr lang="de-DE" sz="1100" dirty="0">
                <a:solidFill>
                  <a:schemeClr val="bg1">
                    <a:lumMod val="50000"/>
                  </a:schemeClr>
                </a:solidFill>
              </a:rPr>
              <a:t>DACHAUFSATZISOLIERUNG</a:t>
            </a:r>
          </a:p>
        </p:txBody>
      </p:sp>
      <p:sp>
        <p:nvSpPr>
          <p:cNvPr id="50" name="CaixaDeTexto 49">
            <a:extLst>
              <a:ext uri="{FF2B5EF4-FFF2-40B4-BE49-F238E27FC236}">
                <a16:creationId xmlns:a16="http://schemas.microsoft.com/office/drawing/2014/main" id="{7D0B51C9-4499-4759-9E22-F9FE95C1A88A}"/>
              </a:ext>
            </a:extLst>
          </p:cNvPr>
          <p:cNvSpPr txBox="1"/>
          <p:nvPr/>
        </p:nvSpPr>
        <p:spPr>
          <a:xfrm>
            <a:off x="7045474" y="4358252"/>
            <a:ext cx="1555063" cy="261610"/>
          </a:xfrm>
          <a:prstGeom prst="rect">
            <a:avLst/>
          </a:prstGeom>
          <a:noFill/>
        </p:spPr>
        <p:txBody>
          <a:bodyPr wrap="square" rtlCol="0">
            <a:spAutoFit/>
          </a:bodyPr>
          <a:lstStyle/>
          <a:p>
            <a:pPr>
              <a:spcAft>
                <a:spcPts val="600"/>
              </a:spcAft>
            </a:pPr>
            <a:r>
              <a:rPr lang="de-DE" sz="1100" dirty="0">
                <a:solidFill>
                  <a:schemeClr val="bg1">
                    <a:lumMod val="50000"/>
                  </a:schemeClr>
                </a:solidFill>
              </a:rPr>
              <a:t>GEBÄUDERAHMEN</a:t>
            </a:r>
          </a:p>
        </p:txBody>
      </p:sp>
      <p:sp>
        <p:nvSpPr>
          <p:cNvPr id="52" name="CaixaDeTexto 51">
            <a:extLst>
              <a:ext uri="{FF2B5EF4-FFF2-40B4-BE49-F238E27FC236}">
                <a16:creationId xmlns:a16="http://schemas.microsoft.com/office/drawing/2014/main" id="{67238A12-D9C8-4886-8CB5-2D11CB6B017D}"/>
              </a:ext>
            </a:extLst>
          </p:cNvPr>
          <p:cNvSpPr txBox="1"/>
          <p:nvPr/>
        </p:nvSpPr>
        <p:spPr>
          <a:xfrm>
            <a:off x="7045474" y="3862485"/>
            <a:ext cx="1368671" cy="261610"/>
          </a:xfrm>
          <a:prstGeom prst="rect">
            <a:avLst/>
          </a:prstGeom>
          <a:noFill/>
        </p:spPr>
        <p:txBody>
          <a:bodyPr wrap="square" rtlCol="0">
            <a:spAutoFit/>
          </a:bodyPr>
          <a:lstStyle/>
          <a:p>
            <a:pPr>
              <a:spcAft>
                <a:spcPts val="600"/>
              </a:spcAft>
            </a:pPr>
            <a:r>
              <a:rPr lang="de-DE" sz="1100" dirty="0">
                <a:solidFill>
                  <a:schemeClr val="bg1">
                    <a:lumMod val="50000"/>
                  </a:schemeClr>
                </a:solidFill>
              </a:rPr>
              <a:t>SCHMUTZFÄNGER</a:t>
            </a:r>
          </a:p>
        </p:txBody>
      </p:sp>
      <p:cxnSp>
        <p:nvCxnSpPr>
          <p:cNvPr id="53" name="Conector reto 52">
            <a:extLst>
              <a:ext uri="{FF2B5EF4-FFF2-40B4-BE49-F238E27FC236}">
                <a16:creationId xmlns:a16="http://schemas.microsoft.com/office/drawing/2014/main" id="{ABFBE147-7777-49A7-ADE6-F18C32985ABD}"/>
              </a:ext>
            </a:extLst>
          </p:cNvPr>
          <p:cNvCxnSpPr>
            <a:cxnSpLocks/>
            <a:stCxn id="52" idx="1"/>
          </p:cNvCxnSpPr>
          <p:nvPr/>
        </p:nvCxnSpPr>
        <p:spPr>
          <a:xfrm flipH="1">
            <a:off x="4139750" y="3993290"/>
            <a:ext cx="2905724" cy="34967"/>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56" name="Conector: Angulado 55">
            <a:extLst>
              <a:ext uri="{FF2B5EF4-FFF2-40B4-BE49-F238E27FC236}">
                <a16:creationId xmlns:a16="http://schemas.microsoft.com/office/drawing/2014/main" id="{9AC42BBF-8EC4-4EB3-BE89-AA088CF4DB11}"/>
              </a:ext>
            </a:extLst>
          </p:cNvPr>
          <p:cNvCxnSpPr>
            <a:cxnSpLocks/>
            <a:stCxn id="50" idx="1"/>
          </p:cNvCxnSpPr>
          <p:nvPr/>
        </p:nvCxnSpPr>
        <p:spPr>
          <a:xfrm rot="10800000" flipV="1">
            <a:off x="3906070" y="4489056"/>
            <a:ext cx="3139405" cy="536611"/>
          </a:xfrm>
          <a:prstGeom prst="bentConnector3">
            <a:avLst>
              <a:gd name="adj1" fmla="val 3559"/>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76" name="Conector: Angulado 75">
            <a:extLst>
              <a:ext uri="{FF2B5EF4-FFF2-40B4-BE49-F238E27FC236}">
                <a16:creationId xmlns:a16="http://schemas.microsoft.com/office/drawing/2014/main" id="{FBCC4F63-0F37-4511-9155-64100C689DBC}"/>
              </a:ext>
            </a:extLst>
          </p:cNvPr>
          <p:cNvCxnSpPr>
            <a:cxnSpLocks/>
            <a:stCxn id="44" idx="1"/>
          </p:cNvCxnSpPr>
          <p:nvPr/>
        </p:nvCxnSpPr>
        <p:spPr>
          <a:xfrm rot="10800000" flipV="1">
            <a:off x="4050856" y="1660093"/>
            <a:ext cx="3073880" cy="742124"/>
          </a:xfrm>
          <a:prstGeom prst="bentConnector3">
            <a:avLst>
              <a:gd name="adj1" fmla="val 50000"/>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87" name="Conector reto 86">
            <a:extLst>
              <a:ext uri="{FF2B5EF4-FFF2-40B4-BE49-F238E27FC236}">
                <a16:creationId xmlns:a16="http://schemas.microsoft.com/office/drawing/2014/main" id="{DEF7CE1E-0E6E-4F8D-8B90-09B7BF91517D}"/>
              </a:ext>
            </a:extLst>
          </p:cNvPr>
          <p:cNvCxnSpPr>
            <a:cxnSpLocks/>
            <a:stCxn id="40" idx="1"/>
          </p:cNvCxnSpPr>
          <p:nvPr/>
        </p:nvCxnSpPr>
        <p:spPr>
          <a:xfrm flipH="1" flipV="1">
            <a:off x="3535680" y="2890934"/>
            <a:ext cx="3509794" cy="21813"/>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75" name="CaixaDeTexto 74">
            <a:extLst>
              <a:ext uri="{FF2B5EF4-FFF2-40B4-BE49-F238E27FC236}">
                <a16:creationId xmlns:a16="http://schemas.microsoft.com/office/drawing/2014/main" id="{F19E74C9-AF3F-444D-A51C-93732652BD4A}"/>
              </a:ext>
            </a:extLst>
          </p:cNvPr>
          <p:cNvSpPr txBox="1"/>
          <p:nvPr/>
        </p:nvSpPr>
        <p:spPr>
          <a:xfrm>
            <a:off x="6921501" y="2528587"/>
            <a:ext cx="2133600" cy="1226111"/>
          </a:xfrm>
          <a:prstGeom prst="rect">
            <a:avLst/>
          </a:prstGeom>
          <a:solidFill>
            <a:srgbClr val="B50130"/>
          </a:solidFill>
          <a:ln>
            <a:solidFill>
              <a:srgbClr val="FFC000"/>
            </a:solidFill>
          </a:ln>
        </p:spPr>
        <p:txBody>
          <a:bodyPr wrap="square" rtlCol="0">
            <a:spAutoFit/>
          </a:bodyPr>
          <a:lstStyle/>
          <a:p>
            <a:pPr algn="ctr">
              <a:spcAft>
                <a:spcPts val="600"/>
              </a:spcAft>
            </a:pPr>
            <a:r>
              <a:rPr lang="de-DE" sz="1100" b="1" dirty="0">
                <a:solidFill>
                  <a:schemeClr val="bg1"/>
                </a:solidFill>
                <a:effectLst>
                  <a:outerShdw blurRad="38100" dist="38100" dir="2700000" algn="tl">
                    <a:srgbClr val="000000">
                      <a:alpha val="43137"/>
                    </a:srgbClr>
                  </a:outerShdw>
                </a:effectLst>
              </a:rPr>
              <a:t>ABDICHTUNG / BRANDSCHOTT</a:t>
            </a:r>
          </a:p>
          <a:p>
            <a:pPr algn="ctr">
              <a:spcAft>
                <a:spcPts val="600"/>
              </a:spcAft>
            </a:pPr>
            <a:r>
              <a:rPr lang="de-DE" sz="1100" dirty="0">
                <a:solidFill>
                  <a:schemeClr val="bg1"/>
                </a:solidFill>
              </a:rPr>
              <a:t>STELLEN SIE SICHER, DASS DIE GESAMTE DACHAUFSATZISOLIERUNG VON DER DICHTUNGSMASSE BEDECKT IST.</a:t>
            </a:r>
          </a:p>
        </p:txBody>
      </p:sp>
      <p:sp>
        <p:nvSpPr>
          <p:cNvPr id="25" name="CaixaDeTexto 24">
            <a:extLst>
              <a:ext uri="{FF2B5EF4-FFF2-40B4-BE49-F238E27FC236}">
                <a16:creationId xmlns:a16="http://schemas.microsoft.com/office/drawing/2014/main" id="{045A3CA5-EA62-4518-BD23-6740A84008AE}"/>
              </a:ext>
            </a:extLst>
          </p:cNvPr>
          <p:cNvSpPr txBox="1"/>
          <p:nvPr/>
        </p:nvSpPr>
        <p:spPr>
          <a:xfrm>
            <a:off x="1737856" y="907410"/>
            <a:ext cx="1088136" cy="261610"/>
          </a:xfrm>
          <a:prstGeom prst="rect">
            <a:avLst/>
          </a:prstGeom>
          <a:noFill/>
        </p:spPr>
        <p:txBody>
          <a:bodyPr wrap="square" rtlCol="0">
            <a:spAutoFit/>
          </a:bodyPr>
          <a:lstStyle/>
          <a:p>
            <a:pPr algn="r">
              <a:spcAft>
                <a:spcPts val="600"/>
              </a:spcAft>
            </a:pPr>
            <a:r>
              <a:rPr lang="de-DE" sz="1100">
                <a:solidFill>
                  <a:schemeClr val="bg1">
                    <a:lumMod val="50000"/>
                  </a:schemeClr>
                </a:solidFill>
              </a:rPr>
              <a:t>DACHAUFSATZ</a:t>
            </a:r>
          </a:p>
        </p:txBody>
      </p:sp>
      <p:cxnSp>
        <p:nvCxnSpPr>
          <p:cNvPr id="26" name="Conector reto 25">
            <a:extLst>
              <a:ext uri="{FF2B5EF4-FFF2-40B4-BE49-F238E27FC236}">
                <a16:creationId xmlns:a16="http://schemas.microsoft.com/office/drawing/2014/main" id="{6E7E6E64-E6F8-4667-96B3-C2BC13406F82}"/>
              </a:ext>
            </a:extLst>
          </p:cNvPr>
          <p:cNvCxnSpPr>
            <a:cxnSpLocks/>
            <a:endCxn id="25" idx="3"/>
          </p:cNvCxnSpPr>
          <p:nvPr/>
        </p:nvCxnSpPr>
        <p:spPr>
          <a:xfrm flipH="1">
            <a:off x="2825992" y="1038215"/>
            <a:ext cx="1618686" cy="0"/>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27" name="CaixaDeTexto 26">
            <a:extLst>
              <a:ext uri="{FF2B5EF4-FFF2-40B4-BE49-F238E27FC236}">
                <a16:creationId xmlns:a16="http://schemas.microsoft.com/office/drawing/2014/main" id="{86B365A8-6454-4DB9-B4B2-D780A7B82372}"/>
              </a:ext>
            </a:extLst>
          </p:cNvPr>
          <p:cNvSpPr txBox="1"/>
          <p:nvPr/>
        </p:nvSpPr>
        <p:spPr>
          <a:xfrm>
            <a:off x="890936" y="2207857"/>
            <a:ext cx="1368671" cy="261610"/>
          </a:xfrm>
          <a:prstGeom prst="rect">
            <a:avLst/>
          </a:prstGeom>
          <a:noFill/>
        </p:spPr>
        <p:txBody>
          <a:bodyPr wrap="square" rtlCol="0">
            <a:spAutoFit/>
          </a:bodyPr>
          <a:lstStyle/>
          <a:p>
            <a:pPr>
              <a:spcAft>
                <a:spcPts val="600"/>
              </a:spcAft>
            </a:pPr>
            <a:r>
              <a:rPr lang="de-DE" sz="1100">
                <a:solidFill>
                  <a:schemeClr val="bg1">
                    <a:lumMod val="50000"/>
                  </a:schemeClr>
                </a:solidFill>
              </a:rPr>
              <a:t>DACHISOLIERUNG</a:t>
            </a:r>
          </a:p>
        </p:txBody>
      </p:sp>
      <p:cxnSp>
        <p:nvCxnSpPr>
          <p:cNvPr id="29" name="Conector: Angulado 28">
            <a:extLst>
              <a:ext uri="{FF2B5EF4-FFF2-40B4-BE49-F238E27FC236}">
                <a16:creationId xmlns:a16="http://schemas.microsoft.com/office/drawing/2014/main" id="{6EE7BC5E-E7D5-4D1C-B981-E28E2B949A75}"/>
              </a:ext>
            </a:extLst>
          </p:cNvPr>
          <p:cNvCxnSpPr>
            <a:cxnSpLocks/>
          </p:cNvCxnSpPr>
          <p:nvPr/>
        </p:nvCxnSpPr>
        <p:spPr>
          <a:xfrm rot="10800000" flipV="1">
            <a:off x="181659" y="1917955"/>
            <a:ext cx="297381" cy="2793438"/>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30" name="Conector: Angulado 29">
            <a:extLst>
              <a:ext uri="{FF2B5EF4-FFF2-40B4-BE49-F238E27FC236}">
                <a16:creationId xmlns:a16="http://schemas.microsoft.com/office/drawing/2014/main" id="{8A2A4226-14E0-4636-A30F-95F142161918}"/>
              </a:ext>
            </a:extLst>
          </p:cNvPr>
          <p:cNvCxnSpPr>
            <a:cxnSpLocks/>
            <a:stCxn id="27" idx="1"/>
          </p:cNvCxnSpPr>
          <p:nvPr/>
        </p:nvCxnSpPr>
        <p:spPr>
          <a:xfrm rot="10800000" flipV="1">
            <a:off x="686100" y="2338661"/>
            <a:ext cx="204837" cy="1431253"/>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22" name="CaixaDeTexto 48">
            <a:extLst>
              <a:ext uri="{FF2B5EF4-FFF2-40B4-BE49-F238E27FC236}">
                <a16:creationId xmlns:a16="http://schemas.microsoft.com/office/drawing/2014/main" id="{34D51053-B912-468F-A219-FD68CB18ED6D}"/>
              </a:ext>
            </a:extLst>
          </p:cNvPr>
          <p:cNvSpPr txBox="1"/>
          <p:nvPr/>
        </p:nvSpPr>
        <p:spPr>
          <a:xfrm>
            <a:off x="479039" y="1787150"/>
            <a:ext cx="1540225" cy="261610"/>
          </a:xfrm>
          <a:prstGeom prst="rect">
            <a:avLst/>
          </a:prstGeom>
          <a:noFill/>
        </p:spPr>
        <p:txBody>
          <a:bodyPr wrap="square" rtlCol="0">
            <a:spAutoFit/>
          </a:bodyPr>
          <a:lstStyle/>
          <a:p>
            <a:pPr>
              <a:spcAft>
                <a:spcPts val="600"/>
              </a:spcAft>
            </a:pPr>
            <a:r>
              <a:rPr lang="de-DE" sz="1100" dirty="0">
                <a:solidFill>
                  <a:schemeClr val="bg1">
                    <a:lumMod val="50000"/>
                  </a:schemeClr>
                </a:solidFill>
              </a:rPr>
              <a:t>DACHVERKLEIDUNG</a:t>
            </a:r>
          </a:p>
        </p:txBody>
      </p:sp>
    </p:spTree>
    <p:extLst>
      <p:ext uri="{BB962C8B-B14F-4D97-AF65-F5344CB8AC3E}">
        <p14:creationId xmlns:p14="http://schemas.microsoft.com/office/powerpoint/2010/main" val="7320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C0F0A383-28F0-44AE-8950-1B4AAAD90F91}"/>
              </a:ext>
            </a:extLst>
          </p:cNvPr>
          <p:cNvPicPr>
            <a:picLocks noChangeAspect="1"/>
          </p:cNvPicPr>
          <p:nvPr/>
        </p:nvPicPr>
        <p:blipFill>
          <a:blip r:embed="rId2"/>
          <a:stretch>
            <a:fillRect/>
          </a:stretch>
        </p:blipFill>
        <p:spPr>
          <a:xfrm>
            <a:off x="0" y="985954"/>
            <a:ext cx="9144000" cy="3754490"/>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3</a:t>
            </a:fld>
            <a:r>
              <a:rPr lang="de-DE"/>
              <a:t> |</a:t>
            </a:r>
          </a:p>
        </p:txBody>
      </p:sp>
      <p:sp>
        <p:nvSpPr>
          <p:cNvPr id="12" name="CaixaDeTexto 11">
            <a:extLst>
              <a:ext uri="{FF2B5EF4-FFF2-40B4-BE49-F238E27FC236}">
                <a16:creationId xmlns:a16="http://schemas.microsoft.com/office/drawing/2014/main" id="{8E798CB7-8287-4097-8851-8D3BEA0867FE}"/>
              </a:ext>
            </a:extLst>
          </p:cNvPr>
          <p:cNvSpPr txBox="1"/>
          <p:nvPr/>
        </p:nvSpPr>
        <p:spPr>
          <a:xfrm>
            <a:off x="802751" y="1377352"/>
            <a:ext cx="2784999" cy="954107"/>
          </a:xfrm>
          <a:prstGeom prst="rect">
            <a:avLst/>
          </a:prstGeom>
          <a:noFill/>
        </p:spPr>
        <p:txBody>
          <a:bodyPr wrap="square" rtlCol="0">
            <a:spAutoFit/>
          </a:bodyPr>
          <a:lstStyle/>
          <a:p>
            <a:r>
              <a:rPr lang="de-DE" sz="1400" dirty="0">
                <a:solidFill>
                  <a:schemeClr val="bg1">
                    <a:lumMod val="50000"/>
                  </a:schemeClr>
                </a:solidFill>
              </a:rPr>
              <a:t>Der Dachrahmen wird auf einer Palette geliefert und muss zur Installation auf das Dach des Gebäudes gehoben werden.</a:t>
            </a:r>
          </a:p>
        </p:txBody>
      </p:sp>
    </p:spTree>
    <p:extLst>
      <p:ext uri="{BB962C8B-B14F-4D97-AF65-F5344CB8AC3E}">
        <p14:creationId xmlns:p14="http://schemas.microsoft.com/office/powerpoint/2010/main" val="262651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Tela de computador com texto preto sobre fundo branco&#10;&#10;Descrição gerada automaticamente com confiança baixa">
            <a:extLst>
              <a:ext uri="{FF2B5EF4-FFF2-40B4-BE49-F238E27FC236}">
                <a16:creationId xmlns:a16="http://schemas.microsoft.com/office/drawing/2014/main" id="{4D500299-33DD-427A-9211-C9C8B0C7A1E3}"/>
              </a:ext>
            </a:extLst>
          </p:cNvPr>
          <p:cNvPicPr>
            <a:picLocks noChangeAspect="1"/>
          </p:cNvPicPr>
          <p:nvPr/>
        </p:nvPicPr>
        <p:blipFill rotWithShape="1">
          <a:blip r:embed="rId2"/>
          <a:srcRect l="5584"/>
          <a:stretch/>
        </p:blipFill>
        <p:spPr>
          <a:xfrm>
            <a:off x="0" y="2541127"/>
            <a:ext cx="8633460" cy="2602373"/>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30</a:t>
            </a:fld>
            <a:r>
              <a:rPr lang="de-DE"/>
              <a:t> |</a:t>
            </a:r>
          </a:p>
        </p:txBody>
      </p:sp>
      <p:sp>
        <p:nvSpPr>
          <p:cNvPr id="14" name="CaixaDeTexto 13">
            <a:extLst>
              <a:ext uri="{FF2B5EF4-FFF2-40B4-BE49-F238E27FC236}">
                <a16:creationId xmlns:a16="http://schemas.microsoft.com/office/drawing/2014/main" id="{423AFCEF-08EE-42E1-A4F7-C957826F1BA0}"/>
              </a:ext>
            </a:extLst>
          </p:cNvPr>
          <p:cNvSpPr txBox="1"/>
          <p:nvPr/>
        </p:nvSpPr>
        <p:spPr>
          <a:xfrm>
            <a:off x="234259" y="973762"/>
            <a:ext cx="2117094" cy="523220"/>
          </a:xfrm>
          <a:prstGeom prst="rect">
            <a:avLst/>
          </a:prstGeom>
          <a:noFill/>
        </p:spPr>
        <p:txBody>
          <a:bodyPr wrap="square" rtlCol="0">
            <a:spAutoFit/>
          </a:bodyPr>
          <a:lstStyle/>
          <a:p>
            <a:pPr algn="ctr">
              <a:spcAft>
                <a:spcPts val="600"/>
              </a:spcAft>
            </a:pPr>
            <a:r>
              <a:rPr lang="de-DE" sz="1400" dirty="0">
                <a:solidFill>
                  <a:schemeClr val="bg1">
                    <a:lumMod val="50000"/>
                  </a:schemeClr>
                </a:solidFill>
              </a:rPr>
              <a:t>Vorbereiten des elektrischen Anschlusses</a:t>
            </a:r>
          </a:p>
        </p:txBody>
      </p:sp>
      <p:sp>
        <p:nvSpPr>
          <p:cNvPr id="19" name="Forma Livre: Forma 18">
            <a:extLst>
              <a:ext uri="{FF2B5EF4-FFF2-40B4-BE49-F238E27FC236}">
                <a16:creationId xmlns:a16="http://schemas.microsoft.com/office/drawing/2014/main" id="{42F854F7-6659-4074-857F-A3D7DBE44D09}"/>
              </a:ext>
            </a:extLst>
          </p:cNvPr>
          <p:cNvSpPr/>
          <p:nvPr/>
        </p:nvSpPr>
        <p:spPr>
          <a:xfrm>
            <a:off x="1659256" y="3689571"/>
            <a:ext cx="563880" cy="169947"/>
          </a:xfrm>
          <a:custGeom>
            <a:avLst/>
            <a:gdLst>
              <a:gd name="connsiteX0" fmla="*/ 0 w 916305"/>
              <a:gd name="connsiteY0" fmla="*/ 331470 h 400050"/>
              <a:gd name="connsiteX1" fmla="*/ 394335 w 916305"/>
              <a:gd name="connsiteY1" fmla="*/ 0 h 400050"/>
              <a:gd name="connsiteX2" fmla="*/ 916305 w 916305"/>
              <a:gd name="connsiteY2" fmla="*/ 66675 h 400050"/>
              <a:gd name="connsiteX3" fmla="*/ 544830 w 916305"/>
              <a:gd name="connsiteY3" fmla="*/ 400050 h 400050"/>
              <a:gd name="connsiteX4" fmla="*/ 0 w 916305"/>
              <a:gd name="connsiteY4" fmla="*/ 331470 h 400050"/>
              <a:gd name="connsiteX0" fmla="*/ 0 w 916305"/>
              <a:gd name="connsiteY0" fmla="*/ 331470 h 403647"/>
              <a:gd name="connsiteX1" fmla="*/ 394335 w 916305"/>
              <a:gd name="connsiteY1" fmla="*/ 0 h 403647"/>
              <a:gd name="connsiteX2" fmla="*/ 916305 w 916305"/>
              <a:gd name="connsiteY2" fmla="*/ 66675 h 403647"/>
              <a:gd name="connsiteX3" fmla="*/ 290194 w 916305"/>
              <a:gd name="connsiteY3" fmla="*/ 403647 h 403647"/>
              <a:gd name="connsiteX4" fmla="*/ 0 w 916305"/>
              <a:gd name="connsiteY4" fmla="*/ 331470 h 403647"/>
              <a:gd name="connsiteX0" fmla="*/ 0 w 518918"/>
              <a:gd name="connsiteY0" fmla="*/ 331470 h 403647"/>
              <a:gd name="connsiteX1" fmla="*/ 394335 w 518918"/>
              <a:gd name="connsiteY1" fmla="*/ 0 h 403647"/>
              <a:gd name="connsiteX2" fmla="*/ 518918 w 518918"/>
              <a:gd name="connsiteY2" fmla="*/ 196176 h 403647"/>
              <a:gd name="connsiteX3" fmla="*/ 290194 w 518918"/>
              <a:gd name="connsiteY3" fmla="*/ 403647 h 403647"/>
              <a:gd name="connsiteX4" fmla="*/ 0 w 518918"/>
              <a:gd name="connsiteY4" fmla="*/ 331470 h 403647"/>
              <a:gd name="connsiteX0" fmla="*/ 0 w 518918"/>
              <a:gd name="connsiteY0" fmla="*/ 248734 h 320911"/>
              <a:gd name="connsiteX1" fmla="*/ 305598 w 518918"/>
              <a:gd name="connsiteY1" fmla="*/ 0 h 320911"/>
              <a:gd name="connsiteX2" fmla="*/ 518918 w 518918"/>
              <a:gd name="connsiteY2" fmla="*/ 113440 h 320911"/>
              <a:gd name="connsiteX3" fmla="*/ 290194 w 518918"/>
              <a:gd name="connsiteY3" fmla="*/ 320911 h 320911"/>
              <a:gd name="connsiteX4" fmla="*/ 0 w 518918"/>
              <a:gd name="connsiteY4" fmla="*/ 248734 h 320911"/>
              <a:gd name="connsiteX0" fmla="*/ 0 w 561357"/>
              <a:gd name="connsiteY0" fmla="*/ 248734 h 320911"/>
              <a:gd name="connsiteX1" fmla="*/ 305598 w 561357"/>
              <a:gd name="connsiteY1" fmla="*/ 0 h 320911"/>
              <a:gd name="connsiteX2" fmla="*/ 561357 w 561357"/>
              <a:gd name="connsiteY2" fmla="*/ 77468 h 320911"/>
              <a:gd name="connsiteX3" fmla="*/ 290194 w 561357"/>
              <a:gd name="connsiteY3" fmla="*/ 320911 h 320911"/>
              <a:gd name="connsiteX4" fmla="*/ 0 w 561357"/>
              <a:gd name="connsiteY4" fmla="*/ 248734 h 320911"/>
              <a:gd name="connsiteX0" fmla="*/ 0 w 571002"/>
              <a:gd name="connsiteY0" fmla="*/ 248734 h 320911"/>
              <a:gd name="connsiteX1" fmla="*/ 305598 w 571002"/>
              <a:gd name="connsiteY1" fmla="*/ 0 h 320911"/>
              <a:gd name="connsiteX2" fmla="*/ 571002 w 571002"/>
              <a:gd name="connsiteY2" fmla="*/ 63079 h 320911"/>
              <a:gd name="connsiteX3" fmla="*/ 290194 w 571002"/>
              <a:gd name="connsiteY3" fmla="*/ 320911 h 320911"/>
              <a:gd name="connsiteX4" fmla="*/ 0 w 571002"/>
              <a:gd name="connsiteY4" fmla="*/ 248734 h 32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002" h="320911">
                <a:moveTo>
                  <a:pt x="0" y="248734"/>
                </a:moveTo>
                <a:lnTo>
                  <a:pt x="305598" y="0"/>
                </a:lnTo>
                <a:lnTo>
                  <a:pt x="571002" y="63079"/>
                </a:lnTo>
                <a:lnTo>
                  <a:pt x="290194" y="320911"/>
                </a:lnTo>
                <a:lnTo>
                  <a:pt x="0" y="248734"/>
                </a:lnTo>
                <a:close/>
              </a:path>
            </a:pathLst>
          </a:custGeom>
          <a:solidFill>
            <a:srgbClr val="B50130">
              <a:alpha val="38000"/>
            </a:srgbClr>
          </a:solid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Conector: Angulado 21">
            <a:extLst>
              <a:ext uri="{FF2B5EF4-FFF2-40B4-BE49-F238E27FC236}">
                <a16:creationId xmlns:a16="http://schemas.microsoft.com/office/drawing/2014/main" id="{65D3B19C-F660-4882-9F87-714CCB653CD6}"/>
              </a:ext>
            </a:extLst>
          </p:cNvPr>
          <p:cNvCxnSpPr>
            <a:cxnSpLocks/>
            <a:stCxn id="19" idx="1"/>
            <a:endCxn id="13" idx="1"/>
          </p:cNvCxnSpPr>
          <p:nvPr/>
        </p:nvCxnSpPr>
        <p:spPr>
          <a:xfrm flipV="1">
            <a:off x="1961042" y="1704761"/>
            <a:ext cx="1913607" cy="1984810"/>
          </a:xfrm>
          <a:prstGeom prst="bentConnector3">
            <a:avLst>
              <a:gd name="adj1" fmla="val 1021"/>
            </a:avLst>
          </a:prstGeom>
          <a:solidFill>
            <a:srgbClr val="B50130">
              <a:alpha val="38000"/>
            </a:srgbClr>
          </a:solid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20" name="Agrupar 19">
            <a:extLst>
              <a:ext uri="{FF2B5EF4-FFF2-40B4-BE49-F238E27FC236}">
                <a16:creationId xmlns:a16="http://schemas.microsoft.com/office/drawing/2014/main" id="{A0A8BB3A-3C85-4555-8F01-E6723FEAAD62}"/>
              </a:ext>
            </a:extLst>
          </p:cNvPr>
          <p:cNvGrpSpPr/>
          <p:nvPr/>
        </p:nvGrpSpPr>
        <p:grpSpPr>
          <a:xfrm>
            <a:off x="3874649" y="757761"/>
            <a:ext cx="2285210" cy="1893999"/>
            <a:chOff x="3874648" y="757761"/>
            <a:chExt cx="2780645" cy="2304619"/>
          </a:xfrm>
        </p:grpSpPr>
        <p:pic>
          <p:nvPicPr>
            <p:cNvPr id="13" name="Imagem 12" descr="Tela de computador com texto preto sobre fundo branco&#10;&#10;Descrição gerada automaticamente com confiança baixa">
              <a:extLst>
                <a:ext uri="{FF2B5EF4-FFF2-40B4-BE49-F238E27FC236}">
                  <a16:creationId xmlns:a16="http://schemas.microsoft.com/office/drawing/2014/main" id="{D68C1A21-4BFD-4520-8984-70F263995286}"/>
                </a:ext>
              </a:extLst>
            </p:cNvPr>
            <p:cNvPicPr>
              <a:picLocks noChangeAspect="1"/>
            </p:cNvPicPr>
            <p:nvPr/>
          </p:nvPicPr>
          <p:blipFill rotWithShape="1">
            <a:blip r:embed="rId3"/>
            <a:srcRect l="31011" t="4892" r="24919" b="18956"/>
            <a:stretch/>
          </p:blipFill>
          <p:spPr>
            <a:xfrm>
              <a:off x="3874648" y="757761"/>
              <a:ext cx="2780645" cy="2304619"/>
            </a:xfrm>
            <a:prstGeom prst="rect">
              <a:avLst/>
            </a:prstGeom>
            <a:ln w="12700">
              <a:solidFill>
                <a:srgbClr val="B50130"/>
              </a:solidFill>
            </a:ln>
          </p:spPr>
        </p:pic>
        <p:sp>
          <p:nvSpPr>
            <p:cNvPr id="25" name="Elipse 24">
              <a:extLst>
                <a:ext uri="{FF2B5EF4-FFF2-40B4-BE49-F238E27FC236}">
                  <a16:creationId xmlns:a16="http://schemas.microsoft.com/office/drawing/2014/main" id="{9CF2C9FA-1766-4DFE-9583-21676E1341E4}"/>
                </a:ext>
              </a:extLst>
            </p:cNvPr>
            <p:cNvSpPr/>
            <p:nvPr/>
          </p:nvSpPr>
          <p:spPr>
            <a:xfrm>
              <a:off x="5604386" y="1478280"/>
              <a:ext cx="379095" cy="216000"/>
            </a:xfrm>
            <a:prstGeom prst="ellipse">
              <a:avLst/>
            </a:prstGeom>
            <a:solidFill>
              <a:srgbClr val="B5013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Elipse 27">
              <a:extLst>
                <a:ext uri="{FF2B5EF4-FFF2-40B4-BE49-F238E27FC236}">
                  <a16:creationId xmlns:a16="http://schemas.microsoft.com/office/drawing/2014/main" id="{82ECEA22-461C-4611-9AB2-1B39A73D7901}"/>
                </a:ext>
              </a:extLst>
            </p:cNvPr>
            <p:cNvSpPr/>
            <p:nvPr/>
          </p:nvSpPr>
          <p:spPr>
            <a:xfrm>
              <a:off x="5163696" y="1731645"/>
              <a:ext cx="379095" cy="216000"/>
            </a:xfrm>
            <a:prstGeom prst="ellipse">
              <a:avLst/>
            </a:prstGeom>
            <a:solidFill>
              <a:srgbClr val="B5013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Elipse 28">
              <a:extLst>
                <a:ext uri="{FF2B5EF4-FFF2-40B4-BE49-F238E27FC236}">
                  <a16:creationId xmlns:a16="http://schemas.microsoft.com/office/drawing/2014/main" id="{9B4832CC-E7DB-45DF-A762-D5C3A5C27B4C}"/>
                </a:ext>
              </a:extLst>
            </p:cNvPr>
            <p:cNvSpPr/>
            <p:nvPr/>
          </p:nvSpPr>
          <p:spPr>
            <a:xfrm>
              <a:off x="4592826" y="2062566"/>
              <a:ext cx="379095" cy="216000"/>
            </a:xfrm>
            <a:prstGeom prst="ellipse">
              <a:avLst/>
            </a:prstGeom>
            <a:solidFill>
              <a:srgbClr val="B5013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ipse 29">
              <a:extLst>
                <a:ext uri="{FF2B5EF4-FFF2-40B4-BE49-F238E27FC236}">
                  <a16:creationId xmlns:a16="http://schemas.microsoft.com/office/drawing/2014/main" id="{2AC13EBE-2974-422D-AA53-504FAC67F997}"/>
                </a:ext>
              </a:extLst>
            </p:cNvPr>
            <p:cNvSpPr/>
            <p:nvPr/>
          </p:nvSpPr>
          <p:spPr>
            <a:xfrm>
              <a:off x="4318570" y="1902546"/>
              <a:ext cx="309600" cy="180000"/>
            </a:xfrm>
            <a:prstGeom prst="ellipse">
              <a:avLst/>
            </a:prstGeom>
            <a:solidFill>
              <a:srgbClr val="B5013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CaixaDeTexto 30">
            <a:extLst>
              <a:ext uri="{FF2B5EF4-FFF2-40B4-BE49-F238E27FC236}">
                <a16:creationId xmlns:a16="http://schemas.microsoft.com/office/drawing/2014/main" id="{4367CAF6-C25F-4118-8AB6-320D5FF8C1B6}"/>
              </a:ext>
            </a:extLst>
          </p:cNvPr>
          <p:cNvSpPr txBox="1"/>
          <p:nvPr/>
        </p:nvSpPr>
        <p:spPr>
          <a:xfrm>
            <a:off x="6454562" y="1777715"/>
            <a:ext cx="1873189" cy="430887"/>
          </a:xfrm>
          <a:prstGeom prst="rect">
            <a:avLst/>
          </a:prstGeom>
          <a:noFill/>
        </p:spPr>
        <p:txBody>
          <a:bodyPr wrap="square" rtlCol="0">
            <a:spAutoFit/>
          </a:bodyPr>
          <a:lstStyle/>
          <a:p>
            <a:pPr>
              <a:spcAft>
                <a:spcPts val="600"/>
              </a:spcAft>
            </a:pPr>
            <a:r>
              <a:rPr lang="de-DE" sz="1100">
                <a:solidFill>
                  <a:schemeClr val="bg1">
                    <a:lumMod val="50000"/>
                  </a:schemeClr>
                </a:solidFill>
              </a:rPr>
              <a:t>LÖCHER FÜR ZUSÄTZLICHE HEIZGERÄTEKABEL</a:t>
            </a:r>
          </a:p>
        </p:txBody>
      </p:sp>
      <p:cxnSp>
        <p:nvCxnSpPr>
          <p:cNvPr id="32" name="Conector: Angulado 31">
            <a:extLst>
              <a:ext uri="{FF2B5EF4-FFF2-40B4-BE49-F238E27FC236}">
                <a16:creationId xmlns:a16="http://schemas.microsoft.com/office/drawing/2014/main" id="{C15ED443-5523-4D6B-899B-72BDF063D0C7}"/>
              </a:ext>
            </a:extLst>
          </p:cNvPr>
          <p:cNvCxnSpPr>
            <a:cxnSpLocks/>
            <a:stCxn id="31" idx="1"/>
            <a:endCxn id="25" idx="4"/>
          </p:cNvCxnSpPr>
          <p:nvPr/>
        </p:nvCxnSpPr>
        <p:spPr>
          <a:xfrm rot="10800000">
            <a:off x="5451972" y="1527419"/>
            <a:ext cx="1002591" cy="465741"/>
          </a:xfrm>
          <a:prstGeom prst="bentConnector2">
            <a:avLst/>
          </a:prstGeom>
          <a:ln w="12700">
            <a:solidFill>
              <a:srgbClr val="B50130"/>
            </a:solidFill>
            <a:prstDash val="sysDash"/>
          </a:ln>
        </p:spPr>
        <p:style>
          <a:lnRef idx="1">
            <a:schemeClr val="accent1"/>
          </a:lnRef>
          <a:fillRef idx="0">
            <a:schemeClr val="accent1"/>
          </a:fillRef>
          <a:effectRef idx="0">
            <a:schemeClr val="accent1"/>
          </a:effectRef>
          <a:fontRef idx="minor">
            <a:schemeClr val="tx1"/>
          </a:fontRef>
        </p:style>
      </p:cxnSp>
      <p:sp>
        <p:nvSpPr>
          <p:cNvPr id="33" name="CaixaDeTexto 32">
            <a:extLst>
              <a:ext uri="{FF2B5EF4-FFF2-40B4-BE49-F238E27FC236}">
                <a16:creationId xmlns:a16="http://schemas.microsoft.com/office/drawing/2014/main" id="{439351C8-9F45-4A02-A65D-24D529795681}"/>
              </a:ext>
            </a:extLst>
          </p:cNvPr>
          <p:cNvSpPr txBox="1"/>
          <p:nvPr/>
        </p:nvSpPr>
        <p:spPr>
          <a:xfrm>
            <a:off x="6454562" y="2656244"/>
            <a:ext cx="2133600" cy="261610"/>
          </a:xfrm>
          <a:prstGeom prst="rect">
            <a:avLst/>
          </a:prstGeom>
          <a:noFill/>
        </p:spPr>
        <p:txBody>
          <a:bodyPr wrap="square" rtlCol="0">
            <a:spAutoFit/>
          </a:bodyPr>
          <a:lstStyle/>
          <a:p>
            <a:pPr>
              <a:spcAft>
                <a:spcPts val="600"/>
              </a:spcAft>
            </a:pPr>
            <a:r>
              <a:rPr lang="de-DE" sz="1100" dirty="0">
                <a:solidFill>
                  <a:schemeClr val="bg1">
                    <a:lumMod val="50000"/>
                  </a:schemeClr>
                </a:solidFill>
              </a:rPr>
              <a:t>LOCH FÜR STROMVERSORGUNG</a:t>
            </a:r>
            <a:endParaRPr lang="de-DE" sz="1100" dirty="0">
              <a:solidFill>
                <a:srgbClr val="00B0F0"/>
              </a:solidFill>
            </a:endParaRPr>
          </a:p>
        </p:txBody>
      </p:sp>
      <p:sp>
        <p:nvSpPr>
          <p:cNvPr id="34" name="CaixaDeTexto 33">
            <a:extLst>
              <a:ext uri="{FF2B5EF4-FFF2-40B4-BE49-F238E27FC236}">
                <a16:creationId xmlns:a16="http://schemas.microsoft.com/office/drawing/2014/main" id="{EEAC9017-8103-4834-BD27-68C677C56E81}"/>
              </a:ext>
            </a:extLst>
          </p:cNvPr>
          <p:cNvSpPr txBox="1"/>
          <p:nvPr/>
        </p:nvSpPr>
        <p:spPr>
          <a:xfrm>
            <a:off x="6454562" y="1068462"/>
            <a:ext cx="2546782" cy="261610"/>
          </a:xfrm>
          <a:prstGeom prst="rect">
            <a:avLst/>
          </a:prstGeom>
          <a:noFill/>
        </p:spPr>
        <p:txBody>
          <a:bodyPr wrap="square" rtlCol="0">
            <a:spAutoFit/>
          </a:bodyPr>
          <a:lstStyle/>
          <a:p>
            <a:pPr>
              <a:spcAft>
                <a:spcPts val="600"/>
              </a:spcAft>
            </a:pPr>
            <a:r>
              <a:rPr lang="de-DE" sz="1100">
                <a:solidFill>
                  <a:schemeClr val="bg1">
                    <a:lumMod val="50000"/>
                  </a:schemeClr>
                </a:solidFill>
              </a:rPr>
              <a:t>LOCH FÜR KOMMUNIKATIONSKABEL</a:t>
            </a:r>
          </a:p>
        </p:txBody>
      </p:sp>
      <p:cxnSp>
        <p:nvCxnSpPr>
          <p:cNvPr id="39" name="Conector: Angulado 38">
            <a:extLst>
              <a:ext uri="{FF2B5EF4-FFF2-40B4-BE49-F238E27FC236}">
                <a16:creationId xmlns:a16="http://schemas.microsoft.com/office/drawing/2014/main" id="{41C6866F-5A18-47DD-BCF9-0AC9F5D4C7FF}"/>
              </a:ext>
            </a:extLst>
          </p:cNvPr>
          <p:cNvCxnSpPr>
            <a:cxnSpLocks/>
            <a:stCxn id="31" idx="1"/>
            <a:endCxn id="28" idx="4"/>
          </p:cNvCxnSpPr>
          <p:nvPr/>
        </p:nvCxnSpPr>
        <p:spPr>
          <a:xfrm rot="10800000">
            <a:off x="5089800" y="1735641"/>
            <a:ext cx="1364762" cy="257518"/>
          </a:xfrm>
          <a:prstGeom prst="bentConnector2">
            <a:avLst/>
          </a:prstGeom>
          <a:ln w="12700">
            <a:solidFill>
              <a:srgbClr val="B50130"/>
            </a:solidFill>
            <a:prstDash val="sysDash"/>
          </a:ln>
        </p:spPr>
        <p:style>
          <a:lnRef idx="1">
            <a:schemeClr val="accent1"/>
          </a:lnRef>
          <a:fillRef idx="0">
            <a:schemeClr val="accent1"/>
          </a:fillRef>
          <a:effectRef idx="0">
            <a:schemeClr val="accent1"/>
          </a:effectRef>
          <a:fontRef idx="minor">
            <a:schemeClr val="tx1"/>
          </a:fontRef>
        </p:style>
      </p:cxnSp>
      <p:cxnSp>
        <p:nvCxnSpPr>
          <p:cNvPr id="42" name="Conector: Angulado 41">
            <a:extLst>
              <a:ext uri="{FF2B5EF4-FFF2-40B4-BE49-F238E27FC236}">
                <a16:creationId xmlns:a16="http://schemas.microsoft.com/office/drawing/2014/main" id="{71EAF1BC-23FC-441D-AE6B-381FD1F72AB3}"/>
              </a:ext>
            </a:extLst>
          </p:cNvPr>
          <p:cNvCxnSpPr>
            <a:cxnSpLocks/>
            <a:stCxn id="33" idx="1"/>
            <a:endCxn id="29" idx="4"/>
          </p:cNvCxnSpPr>
          <p:nvPr/>
        </p:nvCxnSpPr>
        <p:spPr>
          <a:xfrm rot="10800000">
            <a:off x="4620644" y="2007601"/>
            <a:ext cx="1833919" cy="779449"/>
          </a:xfrm>
          <a:prstGeom prst="bentConnector2">
            <a:avLst/>
          </a:prstGeom>
          <a:ln w="12700">
            <a:solidFill>
              <a:srgbClr val="B50130"/>
            </a:solidFill>
            <a:prstDash val="sysDash"/>
          </a:ln>
        </p:spPr>
        <p:style>
          <a:lnRef idx="1">
            <a:schemeClr val="accent1"/>
          </a:lnRef>
          <a:fillRef idx="0">
            <a:schemeClr val="accent1"/>
          </a:fillRef>
          <a:effectRef idx="0">
            <a:schemeClr val="accent1"/>
          </a:effectRef>
          <a:fontRef idx="minor">
            <a:schemeClr val="tx1"/>
          </a:fontRef>
        </p:style>
      </p:cxnSp>
      <p:cxnSp>
        <p:nvCxnSpPr>
          <p:cNvPr id="45" name="Conector: Angulado 44">
            <a:extLst>
              <a:ext uri="{FF2B5EF4-FFF2-40B4-BE49-F238E27FC236}">
                <a16:creationId xmlns:a16="http://schemas.microsoft.com/office/drawing/2014/main" id="{2D2C7CFB-4736-4CC1-9413-7FF9CEB8B650}"/>
              </a:ext>
            </a:extLst>
          </p:cNvPr>
          <p:cNvCxnSpPr>
            <a:cxnSpLocks/>
            <a:stCxn id="34" idx="1"/>
            <a:endCxn id="30" idx="0"/>
          </p:cNvCxnSpPr>
          <p:nvPr/>
        </p:nvCxnSpPr>
        <p:spPr>
          <a:xfrm rot="10800000" flipV="1">
            <a:off x="4366696" y="1199267"/>
            <a:ext cx="2087867" cy="499310"/>
          </a:xfrm>
          <a:prstGeom prst="bentConnector2">
            <a:avLst/>
          </a:prstGeom>
          <a:ln w="12700">
            <a:solidFill>
              <a:srgbClr val="B5013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11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Tela de computador com texto preto sobre fundo branco&#10;&#10;Descrição gerada automaticamente com confiança baixa">
            <a:extLst>
              <a:ext uri="{FF2B5EF4-FFF2-40B4-BE49-F238E27FC236}">
                <a16:creationId xmlns:a16="http://schemas.microsoft.com/office/drawing/2014/main" id="{4D500299-33DD-427A-9211-C9C8B0C7A1E3}"/>
              </a:ext>
            </a:extLst>
          </p:cNvPr>
          <p:cNvPicPr>
            <a:picLocks noChangeAspect="1"/>
          </p:cNvPicPr>
          <p:nvPr/>
        </p:nvPicPr>
        <p:blipFill rotWithShape="1">
          <a:blip r:embed="rId2"/>
          <a:srcRect l="5584"/>
          <a:stretch/>
        </p:blipFill>
        <p:spPr>
          <a:xfrm>
            <a:off x="0" y="2541127"/>
            <a:ext cx="8633460" cy="2602373"/>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31</a:t>
            </a:fld>
            <a:r>
              <a:rPr lang="de-DE"/>
              <a:t> |</a:t>
            </a:r>
          </a:p>
        </p:txBody>
      </p:sp>
      <p:sp>
        <p:nvSpPr>
          <p:cNvPr id="19" name="Forma Livre: Forma 18">
            <a:extLst>
              <a:ext uri="{FF2B5EF4-FFF2-40B4-BE49-F238E27FC236}">
                <a16:creationId xmlns:a16="http://schemas.microsoft.com/office/drawing/2014/main" id="{42F854F7-6659-4074-857F-A3D7DBE44D09}"/>
              </a:ext>
            </a:extLst>
          </p:cNvPr>
          <p:cNvSpPr/>
          <p:nvPr/>
        </p:nvSpPr>
        <p:spPr>
          <a:xfrm>
            <a:off x="1659256" y="3689571"/>
            <a:ext cx="563880" cy="169947"/>
          </a:xfrm>
          <a:custGeom>
            <a:avLst/>
            <a:gdLst>
              <a:gd name="connsiteX0" fmla="*/ 0 w 916305"/>
              <a:gd name="connsiteY0" fmla="*/ 331470 h 400050"/>
              <a:gd name="connsiteX1" fmla="*/ 394335 w 916305"/>
              <a:gd name="connsiteY1" fmla="*/ 0 h 400050"/>
              <a:gd name="connsiteX2" fmla="*/ 916305 w 916305"/>
              <a:gd name="connsiteY2" fmla="*/ 66675 h 400050"/>
              <a:gd name="connsiteX3" fmla="*/ 544830 w 916305"/>
              <a:gd name="connsiteY3" fmla="*/ 400050 h 400050"/>
              <a:gd name="connsiteX4" fmla="*/ 0 w 916305"/>
              <a:gd name="connsiteY4" fmla="*/ 331470 h 400050"/>
              <a:gd name="connsiteX0" fmla="*/ 0 w 916305"/>
              <a:gd name="connsiteY0" fmla="*/ 331470 h 403647"/>
              <a:gd name="connsiteX1" fmla="*/ 394335 w 916305"/>
              <a:gd name="connsiteY1" fmla="*/ 0 h 403647"/>
              <a:gd name="connsiteX2" fmla="*/ 916305 w 916305"/>
              <a:gd name="connsiteY2" fmla="*/ 66675 h 403647"/>
              <a:gd name="connsiteX3" fmla="*/ 290194 w 916305"/>
              <a:gd name="connsiteY3" fmla="*/ 403647 h 403647"/>
              <a:gd name="connsiteX4" fmla="*/ 0 w 916305"/>
              <a:gd name="connsiteY4" fmla="*/ 331470 h 403647"/>
              <a:gd name="connsiteX0" fmla="*/ 0 w 518918"/>
              <a:gd name="connsiteY0" fmla="*/ 331470 h 403647"/>
              <a:gd name="connsiteX1" fmla="*/ 394335 w 518918"/>
              <a:gd name="connsiteY1" fmla="*/ 0 h 403647"/>
              <a:gd name="connsiteX2" fmla="*/ 518918 w 518918"/>
              <a:gd name="connsiteY2" fmla="*/ 196176 h 403647"/>
              <a:gd name="connsiteX3" fmla="*/ 290194 w 518918"/>
              <a:gd name="connsiteY3" fmla="*/ 403647 h 403647"/>
              <a:gd name="connsiteX4" fmla="*/ 0 w 518918"/>
              <a:gd name="connsiteY4" fmla="*/ 331470 h 403647"/>
              <a:gd name="connsiteX0" fmla="*/ 0 w 518918"/>
              <a:gd name="connsiteY0" fmla="*/ 248734 h 320911"/>
              <a:gd name="connsiteX1" fmla="*/ 305598 w 518918"/>
              <a:gd name="connsiteY1" fmla="*/ 0 h 320911"/>
              <a:gd name="connsiteX2" fmla="*/ 518918 w 518918"/>
              <a:gd name="connsiteY2" fmla="*/ 113440 h 320911"/>
              <a:gd name="connsiteX3" fmla="*/ 290194 w 518918"/>
              <a:gd name="connsiteY3" fmla="*/ 320911 h 320911"/>
              <a:gd name="connsiteX4" fmla="*/ 0 w 518918"/>
              <a:gd name="connsiteY4" fmla="*/ 248734 h 320911"/>
              <a:gd name="connsiteX0" fmla="*/ 0 w 561357"/>
              <a:gd name="connsiteY0" fmla="*/ 248734 h 320911"/>
              <a:gd name="connsiteX1" fmla="*/ 305598 w 561357"/>
              <a:gd name="connsiteY1" fmla="*/ 0 h 320911"/>
              <a:gd name="connsiteX2" fmla="*/ 561357 w 561357"/>
              <a:gd name="connsiteY2" fmla="*/ 77468 h 320911"/>
              <a:gd name="connsiteX3" fmla="*/ 290194 w 561357"/>
              <a:gd name="connsiteY3" fmla="*/ 320911 h 320911"/>
              <a:gd name="connsiteX4" fmla="*/ 0 w 561357"/>
              <a:gd name="connsiteY4" fmla="*/ 248734 h 320911"/>
              <a:gd name="connsiteX0" fmla="*/ 0 w 571002"/>
              <a:gd name="connsiteY0" fmla="*/ 248734 h 320911"/>
              <a:gd name="connsiteX1" fmla="*/ 305598 w 571002"/>
              <a:gd name="connsiteY1" fmla="*/ 0 h 320911"/>
              <a:gd name="connsiteX2" fmla="*/ 571002 w 571002"/>
              <a:gd name="connsiteY2" fmla="*/ 63079 h 320911"/>
              <a:gd name="connsiteX3" fmla="*/ 290194 w 571002"/>
              <a:gd name="connsiteY3" fmla="*/ 320911 h 320911"/>
              <a:gd name="connsiteX4" fmla="*/ 0 w 571002"/>
              <a:gd name="connsiteY4" fmla="*/ 248734 h 32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002" h="320911">
                <a:moveTo>
                  <a:pt x="0" y="248734"/>
                </a:moveTo>
                <a:lnTo>
                  <a:pt x="305598" y="0"/>
                </a:lnTo>
                <a:lnTo>
                  <a:pt x="571002" y="63079"/>
                </a:lnTo>
                <a:lnTo>
                  <a:pt x="290194" y="320911"/>
                </a:lnTo>
                <a:lnTo>
                  <a:pt x="0" y="248734"/>
                </a:lnTo>
                <a:close/>
              </a:path>
            </a:pathLst>
          </a:custGeom>
          <a:solidFill>
            <a:srgbClr val="B50130">
              <a:alpha val="38000"/>
            </a:srgbClr>
          </a:solid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magem 5" descr="Uma imagem contendo Forma&#10;&#10;Descrição gerada automaticamente">
            <a:extLst>
              <a:ext uri="{FF2B5EF4-FFF2-40B4-BE49-F238E27FC236}">
                <a16:creationId xmlns:a16="http://schemas.microsoft.com/office/drawing/2014/main" id="{D380C9B2-57A6-4B3C-A489-F395177078DD}"/>
              </a:ext>
            </a:extLst>
          </p:cNvPr>
          <p:cNvPicPr>
            <a:picLocks noChangeAspect="1"/>
          </p:cNvPicPr>
          <p:nvPr/>
        </p:nvPicPr>
        <p:blipFill rotWithShape="1">
          <a:blip r:embed="rId3"/>
          <a:srcRect l="19997" r="12205"/>
          <a:stretch/>
        </p:blipFill>
        <p:spPr>
          <a:xfrm>
            <a:off x="5504688" y="742303"/>
            <a:ext cx="3533792" cy="2434204"/>
          </a:xfrm>
          <a:prstGeom prst="rect">
            <a:avLst/>
          </a:prstGeom>
          <a:ln w="12700">
            <a:solidFill>
              <a:srgbClr val="B50130"/>
            </a:solidFill>
          </a:ln>
        </p:spPr>
      </p:pic>
      <p:sp>
        <p:nvSpPr>
          <p:cNvPr id="26" name="CaixaDeTexto 25">
            <a:extLst>
              <a:ext uri="{FF2B5EF4-FFF2-40B4-BE49-F238E27FC236}">
                <a16:creationId xmlns:a16="http://schemas.microsoft.com/office/drawing/2014/main" id="{F62A21DC-6014-40A4-A879-C9CAB4C8862A}"/>
              </a:ext>
            </a:extLst>
          </p:cNvPr>
          <p:cNvSpPr txBox="1"/>
          <p:nvPr/>
        </p:nvSpPr>
        <p:spPr>
          <a:xfrm>
            <a:off x="965736" y="1096015"/>
            <a:ext cx="3417574" cy="1384995"/>
          </a:xfrm>
          <a:prstGeom prst="rect">
            <a:avLst/>
          </a:prstGeom>
          <a:noFill/>
        </p:spPr>
        <p:txBody>
          <a:bodyPr wrap="square" rtlCol="0">
            <a:spAutoFit/>
          </a:bodyPr>
          <a:lstStyle/>
          <a:p>
            <a:pPr algn="ctr">
              <a:spcAft>
                <a:spcPts val="600"/>
              </a:spcAft>
            </a:pPr>
            <a:r>
              <a:rPr lang="de-DE" sz="1400" dirty="0">
                <a:solidFill>
                  <a:schemeClr val="bg1">
                    <a:lumMod val="50000"/>
                  </a:schemeClr>
                </a:solidFill>
              </a:rPr>
              <a:t>Der vorhandene Kabelbaum</a:t>
            </a:r>
            <a:r>
              <a:rPr lang="de-DE" sz="1400" dirty="0">
                <a:solidFill>
                  <a:srgbClr val="00B0F0"/>
                </a:solidFill>
              </a:rPr>
              <a:t> </a:t>
            </a:r>
            <a:r>
              <a:rPr lang="de-DE" sz="1400" dirty="0">
                <a:solidFill>
                  <a:schemeClr val="bg1">
                    <a:lumMod val="50000"/>
                  </a:schemeClr>
                </a:solidFill>
              </a:rPr>
              <a:t>(</a:t>
            </a:r>
            <a:r>
              <a:rPr lang="de-DE" sz="1400" dirty="0">
                <a:solidFill>
                  <a:srgbClr val="B50130"/>
                </a:solidFill>
              </a:rPr>
              <a:t>Stromversorgungs- und Kommunikationskabel</a:t>
            </a:r>
            <a:r>
              <a:rPr lang="de-DE" sz="1400" dirty="0">
                <a:solidFill>
                  <a:schemeClr val="bg1">
                    <a:lumMod val="50000"/>
                  </a:schemeClr>
                </a:solidFill>
              </a:rPr>
              <a:t>) für den Anschluss am Schaltschrank des </a:t>
            </a:r>
            <a:r>
              <a:rPr lang="de-DE" sz="1400" dirty="0" err="1">
                <a:solidFill>
                  <a:schemeClr val="bg1">
                    <a:lumMod val="50000"/>
                  </a:schemeClr>
                </a:solidFill>
              </a:rPr>
              <a:t>Rooftops</a:t>
            </a:r>
            <a:r>
              <a:rPr lang="de-DE" sz="1400" dirty="0">
                <a:solidFill>
                  <a:schemeClr val="bg1">
                    <a:lumMod val="50000"/>
                  </a:schemeClr>
                </a:solidFill>
              </a:rPr>
              <a:t> muss vollständig durch den Aufsatz gezogen werden. </a:t>
            </a:r>
          </a:p>
        </p:txBody>
      </p:sp>
    </p:spTree>
    <p:extLst>
      <p:ext uri="{BB962C8B-B14F-4D97-AF65-F5344CB8AC3E}">
        <p14:creationId xmlns:p14="http://schemas.microsoft.com/office/powerpoint/2010/main" val="425876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iagrama, Desenho técnico&#10;&#10;Descrição gerada automaticamente">
            <a:extLst>
              <a:ext uri="{FF2B5EF4-FFF2-40B4-BE49-F238E27FC236}">
                <a16:creationId xmlns:a16="http://schemas.microsoft.com/office/drawing/2014/main" id="{329B7D0F-F37C-4D65-9BBD-630C518BFFCA}"/>
              </a:ext>
            </a:extLst>
          </p:cNvPr>
          <p:cNvPicPr>
            <a:picLocks noChangeAspect="1"/>
          </p:cNvPicPr>
          <p:nvPr/>
        </p:nvPicPr>
        <p:blipFill rotWithShape="1">
          <a:blip r:embed="rId3"/>
          <a:srcRect t="4393" b="8280"/>
          <a:stretch/>
        </p:blipFill>
        <p:spPr>
          <a:xfrm>
            <a:off x="0" y="1479604"/>
            <a:ext cx="9144000" cy="3663896"/>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32</a:t>
            </a:fld>
            <a:r>
              <a:rPr lang="de-DE"/>
              <a:t> |</a:t>
            </a:r>
          </a:p>
        </p:txBody>
      </p:sp>
      <p:sp>
        <p:nvSpPr>
          <p:cNvPr id="14" name="CaixaDeTexto 13">
            <a:extLst>
              <a:ext uri="{FF2B5EF4-FFF2-40B4-BE49-F238E27FC236}">
                <a16:creationId xmlns:a16="http://schemas.microsoft.com/office/drawing/2014/main" id="{423AFCEF-08EE-42E1-A4F7-C957826F1BA0}"/>
              </a:ext>
            </a:extLst>
          </p:cNvPr>
          <p:cNvSpPr txBox="1"/>
          <p:nvPr/>
        </p:nvSpPr>
        <p:spPr>
          <a:xfrm>
            <a:off x="380999" y="715447"/>
            <a:ext cx="8355987" cy="815608"/>
          </a:xfrm>
          <a:prstGeom prst="rect">
            <a:avLst/>
          </a:prstGeom>
          <a:noFill/>
        </p:spPr>
        <p:txBody>
          <a:bodyPr wrap="square" rtlCol="0">
            <a:spAutoFit/>
          </a:bodyPr>
          <a:lstStyle/>
          <a:p>
            <a:pPr algn="ctr">
              <a:spcAft>
                <a:spcPts val="600"/>
              </a:spcAft>
            </a:pPr>
            <a:r>
              <a:rPr lang="de-DE" sz="1400" dirty="0">
                <a:solidFill>
                  <a:schemeClr val="bg1">
                    <a:lumMod val="50000"/>
                  </a:schemeClr>
                </a:solidFill>
              </a:rPr>
              <a:t>Vergewissern Sie sich, dass die Verbindungsdichtung beim Transport nicht beschädigt wurde.</a:t>
            </a:r>
          </a:p>
          <a:p>
            <a:pPr algn="ctr">
              <a:spcAft>
                <a:spcPts val="600"/>
              </a:spcAft>
            </a:pPr>
            <a:r>
              <a:rPr lang="de-DE" sz="1400" dirty="0">
                <a:solidFill>
                  <a:schemeClr val="bg1">
                    <a:lumMod val="50000"/>
                  </a:schemeClr>
                </a:solidFill>
              </a:rPr>
              <a:t>Gegebenenfalls muss diese werksseitig angebrachte Dichtung vor der Montage des Daches ersetzt oder repariert werden.</a:t>
            </a:r>
          </a:p>
        </p:txBody>
      </p:sp>
      <p:sp>
        <p:nvSpPr>
          <p:cNvPr id="15" name="Seta: para a Direita 14">
            <a:extLst>
              <a:ext uri="{FF2B5EF4-FFF2-40B4-BE49-F238E27FC236}">
                <a16:creationId xmlns:a16="http://schemas.microsoft.com/office/drawing/2014/main" id="{73C609C4-466F-45DE-8DF3-733ABB314B4D}"/>
              </a:ext>
            </a:extLst>
          </p:cNvPr>
          <p:cNvSpPr/>
          <p:nvPr/>
        </p:nvSpPr>
        <p:spPr>
          <a:xfrm rot="2651080">
            <a:off x="643050" y="2279845"/>
            <a:ext cx="710419" cy="583809"/>
          </a:xfrm>
          <a:prstGeom prst="rightArrow">
            <a:avLst/>
          </a:prstGeom>
          <a:solidFill>
            <a:srgbClr val="B5013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810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3653" y="1334509"/>
            <a:ext cx="8636876" cy="1371600"/>
          </a:xfrm>
        </p:spPr>
        <p:txBody>
          <a:bodyPr/>
          <a:lstStyle/>
          <a:p>
            <a:pPr>
              <a:spcAft>
                <a:spcPts val="1800"/>
              </a:spcAft>
            </a:pPr>
            <a:br>
              <a:rPr lang="de-DE" sz="1200" b="1" dirty="0"/>
            </a:br>
            <a:br>
              <a:rPr lang="de-DE" sz="1200" b="1" dirty="0"/>
            </a:br>
            <a:br>
              <a:rPr lang="de-DE" sz="1200" b="1" dirty="0"/>
            </a:br>
            <a:br>
              <a:rPr lang="de-DE" sz="1200" b="1" dirty="0"/>
            </a:br>
            <a:r>
              <a:rPr lang="de-DE" sz="4800" b="1" dirty="0"/>
              <a:t>e-Baltic</a:t>
            </a:r>
            <a:br>
              <a:rPr lang="de-DE" sz="4000" b="1" dirty="0"/>
            </a:br>
            <a:r>
              <a:rPr lang="de-DE" sz="2800" b="1" dirty="0" err="1"/>
              <a:t>Rooftop</a:t>
            </a:r>
            <a:r>
              <a:rPr lang="de-DE" sz="2800" b="1" dirty="0"/>
              <a:t> Installation</a:t>
            </a:r>
          </a:p>
        </p:txBody>
      </p:sp>
    </p:spTree>
    <p:extLst>
      <p:ext uri="{BB962C8B-B14F-4D97-AF65-F5344CB8AC3E}">
        <p14:creationId xmlns:p14="http://schemas.microsoft.com/office/powerpoint/2010/main" val="21153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iagrama, Desenho técnico&#10;&#10;Descrição gerada automaticamente">
            <a:extLst>
              <a:ext uri="{FF2B5EF4-FFF2-40B4-BE49-F238E27FC236}">
                <a16:creationId xmlns:a16="http://schemas.microsoft.com/office/drawing/2014/main" id="{F1B6EDDB-3F50-4EFC-8665-96AE3FA3CCAD}"/>
              </a:ext>
            </a:extLst>
          </p:cNvPr>
          <p:cNvPicPr>
            <a:picLocks noChangeAspect="1"/>
          </p:cNvPicPr>
          <p:nvPr/>
        </p:nvPicPr>
        <p:blipFill>
          <a:blip r:embed="rId3"/>
          <a:stretch>
            <a:fillRect/>
          </a:stretch>
        </p:blipFill>
        <p:spPr>
          <a:xfrm>
            <a:off x="586740" y="1678918"/>
            <a:ext cx="4815115" cy="3061825"/>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34</a:t>
            </a:fld>
            <a:r>
              <a:rPr lang="de-DE"/>
              <a:t> |</a:t>
            </a:r>
          </a:p>
        </p:txBody>
      </p:sp>
      <p:sp>
        <p:nvSpPr>
          <p:cNvPr id="14" name="CaixaDeTexto 13">
            <a:extLst>
              <a:ext uri="{FF2B5EF4-FFF2-40B4-BE49-F238E27FC236}">
                <a16:creationId xmlns:a16="http://schemas.microsoft.com/office/drawing/2014/main" id="{423AFCEF-08EE-42E1-A4F7-C957826F1BA0}"/>
              </a:ext>
            </a:extLst>
          </p:cNvPr>
          <p:cNvSpPr txBox="1"/>
          <p:nvPr/>
        </p:nvSpPr>
        <p:spPr>
          <a:xfrm>
            <a:off x="1154430" y="890707"/>
            <a:ext cx="6835140" cy="600164"/>
          </a:xfrm>
          <a:prstGeom prst="rect">
            <a:avLst/>
          </a:prstGeom>
          <a:noFill/>
        </p:spPr>
        <p:txBody>
          <a:bodyPr wrap="square" rtlCol="0">
            <a:spAutoFit/>
          </a:bodyPr>
          <a:lstStyle/>
          <a:p>
            <a:pPr algn="ctr">
              <a:spcAft>
                <a:spcPts val="600"/>
              </a:spcAft>
            </a:pPr>
            <a:r>
              <a:rPr lang="de-DE" sz="1400">
                <a:solidFill>
                  <a:schemeClr val="bg1">
                    <a:lumMod val="50000"/>
                  </a:schemeClr>
                </a:solidFill>
              </a:rPr>
              <a:t>ENTFERNEN DES GABELSTAPLERSCHUTZES UNTER DER MASCHINE </a:t>
            </a:r>
          </a:p>
          <a:p>
            <a:pPr algn="ctr">
              <a:spcAft>
                <a:spcPts val="600"/>
              </a:spcAft>
            </a:pPr>
            <a:r>
              <a:rPr lang="de-DE" sz="1400">
                <a:solidFill>
                  <a:schemeClr val="bg1">
                    <a:lumMod val="50000"/>
                  </a:schemeClr>
                </a:solidFill>
              </a:rPr>
              <a:t>Entfernen Sie vor der Installation die unter dem Gerät befindlichen Gabelstaplerschutzhülsen.</a:t>
            </a:r>
          </a:p>
        </p:txBody>
      </p:sp>
      <p:sp>
        <p:nvSpPr>
          <p:cNvPr id="13" name="CaixaDeTexto 12">
            <a:extLst>
              <a:ext uri="{FF2B5EF4-FFF2-40B4-BE49-F238E27FC236}">
                <a16:creationId xmlns:a16="http://schemas.microsoft.com/office/drawing/2014/main" id="{89CC6EF4-5393-40DC-990E-60413DC7C79E}"/>
              </a:ext>
            </a:extLst>
          </p:cNvPr>
          <p:cNvSpPr txBox="1"/>
          <p:nvPr/>
        </p:nvSpPr>
        <p:spPr>
          <a:xfrm>
            <a:off x="5607596" y="1678918"/>
            <a:ext cx="3227062" cy="2985433"/>
          </a:xfrm>
          <a:prstGeom prst="rect">
            <a:avLst/>
          </a:prstGeom>
          <a:noFill/>
          <a:ln>
            <a:solidFill>
              <a:srgbClr val="B50130"/>
            </a:solidFill>
          </a:ln>
        </p:spPr>
        <p:txBody>
          <a:bodyPr wrap="square" rtlCol="0">
            <a:spAutoFit/>
          </a:bodyPr>
          <a:lstStyle/>
          <a:p>
            <a:pPr algn="ctr">
              <a:spcAft>
                <a:spcPts val="600"/>
              </a:spcAft>
            </a:pPr>
            <a:r>
              <a:rPr lang="de-DE" sz="1400" dirty="0">
                <a:solidFill>
                  <a:schemeClr val="bg1">
                    <a:lumMod val="50000"/>
                  </a:schemeClr>
                </a:solidFill>
              </a:rPr>
              <a:t>Darauf achten, beim Entfernen der Gabelstaplerschienen niemanden zu verletzen.</a:t>
            </a:r>
          </a:p>
          <a:p>
            <a:pPr algn="ctr">
              <a:spcAft>
                <a:spcPts val="600"/>
              </a:spcAft>
            </a:pPr>
            <a:endParaRPr lang="en-GB" sz="1400" dirty="0">
              <a:solidFill>
                <a:schemeClr val="bg1">
                  <a:lumMod val="50000"/>
                </a:schemeClr>
              </a:solidFill>
            </a:endParaRPr>
          </a:p>
          <a:p>
            <a:pPr algn="ctr">
              <a:spcAft>
                <a:spcPts val="600"/>
              </a:spcAft>
            </a:pPr>
            <a:r>
              <a:rPr lang="de-DE" sz="1400" dirty="0">
                <a:solidFill>
                  <a:schemeClr val="bg1">
                    <a:lumMod val="50000"/>
                  </a:schemeClr>
                </a:solidFill>
              </a:rPr>
              <a:t>Beim Entfernen der Gabelstaplerschienen das Gerät in einem sicheren Bereich platzieren.</a:t>
            </a:r>
          </a:p>
          <a:p>
            <a:pPr algn="ctr">
              <a:spcAft>
                <a:spcPts val="600"/>
              </a:spcAft>
            </a:pPr>
            <a:endParaRPr lang="en-GB" sz="1400" dirty="0">
              <a:solidFill>
                <a:schemeClr val="bg1">
                  <a:lumMod val="50000"/>
                </a:schemeClr>
              </a:solidFill>
            </a:endParaRPr>
          </a:p>
          <a:p>
            <a:pPr algn="ctr">
              <a:spcAft>
                <a:spcPts val="600"/>
              </a:spcAft>
            </a:pPr>
            <a:r>
              <a:rPr lang="de-DE" sz="1400" dirty="0">
                <a:solidFill>
                  <a:srgbClr val="B50130"/>
                </a:solidFill>
              </a:rPr>
              <a:t>WARNUNG: TRANSPORTIEREN SIE DAS AGGREGAT NIEMALS OHNE DIESE SCHUTZHÜLLEN MIT EINEM GABELSTAPLER.</a:t>
            </a:r>
          </a:p>
        </p:txBody>
      </p:sp>
    </p:spTree>
    <p:extLst>
      <p:ext uri="{BB962C8B-B14F-4D97-AF65-F5344CB8AC3E}">
        <p14:creationId xmlns:p14="http://schemas.microsoft.com/office/powerpoint/2010/main" val="406128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Tela de computador com texto preto sobre fundo branco&#10;&#10;Descrição gerada automaticamente com confiança média">
            <a:extLst>
              <a:ext uri="{FF2B5EF4-FFF2-40B4-BE49-F238E27FC236}">
                <a16:creationId xmlns:a16="http://schemas.microsoft.com/office/drawing/2014/main" id="{398FE9C6-D004-4404-BC8E-564B4F28BEE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7032" y="447351"/>
            <a:ext cx="3771776" cy="4653885"/>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EC39F2-7773-9641-957D-47E9D005E398}" type="datetime1">
              <a:rPr kumimoji="0" lang="fr-FR" sz="1100" b="0"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19/11/2021</a:t>
            </a:fld>
            <a:endParaRPr kumimoji="0" lang="fr-FR" sz="1100" b="0"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79D5AC-1C0B-9841-873A-C169B35CF2CF}" type="slidenum">
              <a:rPr kumimoji="0" lang="fr-FR" sz="1100" b="0" i="0" u="none" strike="noStrike" kern="1200" cap="none" spc="0" normalizeH="0" baseline="0" noProof="0" smtClean="0">
                <a:ln>
                  <a:noFill/>
                </a:ln>
                <a:solidFill>
                  <a:prstClr val="white">
                    <a:lumMod val="50000"/>
                  </a:prstClr>
                </a:solidFill>
                <a:effectLst/>
                <a:uLnTx/>
                <a:uFillTx/>
                <a:latin typeface="Arial" charset="0"/>
                <a:ea typeface="ＭＳ Ｐゴシック" charset="0"/>
              </a:rPr>
              <a:pPr marL="0" marR="0" lvl="0" indent="0" algn="l" defTabSz="457200" rtl="0" eaLnBrk="1" fontAlgn="auto" latinLnBrk="0" hangingPunct="1">
                <a:lnSpc>
                  <a:spcPct val="100000"/>
                </a:lnSpc>
                <a:spcBef>
                  <a:spcPts val="0"/>
                </a:spcBef>
                <a:spcAft>
                  <a:spcPts val="0"/>
                </a:spcAft>
                <a:buClrTx/>
                <a:buSzTx/>
                <a:buFontTx/>
                <a:buNone/>
                <a:tabLst/>
                <a:defRPr/>
              </a:pPr>
              <a:t>35</a:t>
            </a:fld>
            <a:r>
              <a:rPr kumimoji="0" lang="en-US" sz="1100" b="0" i="0" u="none" strike="noStrike" kern="1200" cap="none" spc="0" normalizeH="0" baseline="0" noProof="0">
                <a:ln>
                  <a:noFill/>
                </a:ln>
                <a:solidFill>
                  <a:prstClr val="white">
                    <a:lumMod val="50000"/>
                  </a:prstClr>
                </a:solidFill>
                <a:effectLst/>
                <a:uLnTx/>
                <a:uFillTx/>
                <a:latin typeface="Arial" charset="0"/>
                <a:ea typeface="ＭＳ Ｐゴシック" charset="0"/>
              </a:rPr>
              <a:t> |</a:t>
            </a:r>
            <a:endParaRPr kumimoji="0" lang="fr-FR" sz="1100" b="0" i="0" u="none" strike="noStrike" kern="1200" cap="none" spc="0" normalizeH="0" baseline="0" noProof="0" dirty="0">
              <a:ln>
                <a:noFill/>
              </a:ln>
              <a:solidFill>
                <a:prstClr val="white">
                  <a:lumMod val="50000"/>
                </a:prstClr>
              </a:solidFill>
              <a:effectLst/>
              <a:uLnTx/>
              <a:uFillTx/>
              <a:latin typeface="Arial" charset="0"/>
              <a:ea typeface="ＭＳ Ｐゴシック" charset="0"/>
            </a:endParaRPr>
          </a:p>
        </p:txBody>
      </p:sp>
      <p:sp>
        <p:nvSpPr>
          <p:cNvPr id="14" name="CaixaDeTexto 13">
            <a:extLst>
              <a:ext uri="{FF2B5EF4-FFF2-40B4-BE49-F238E27FC236}">
                <a16:creationId xmlns:a16="http://schemas.microsoft.com/office/drawing/2014/main" id="{423AFCEF-08EE-42E1-A4F7-C957826F1BA0}"/>
              </a:ext>
            </a:extLst>
          </p:cNvPr>
          <p:cNvSpPr txBox="1"/>
          <p:nvPr/>
        </p:nvSpPr>
        <p:spPr>
          <a:xfrm>
            <a:off x="4032032" y="810104"/>
            <a:ext cx="4875740" cy="1323439"/>
          </a:xfrm>
          <a:prstGeom prst="rect">
            <a:avLst/>
          </a:prstGeom>
          <a:noFill/>
        </p:spPr>
        <p:txBody>
          <a:bodyPr wrap="square" rtlCol="0">
            <a:spAutoFit/>
          </a:bodyPr>
          <a:lstStyle/>
          <a:p>
            <a:pPr>
              <a:spcAft>
                <a:spcPts val="600"/>
              </a:spcAft>
            </a:pPr>
            <a:r>
              <a:rPr lang="de-DE" sz="1400" dirty="0">
                <a:solidFill>
                  <a:srgbClr val="B50130"/>
                </a:solidFill>
              </a:rPr>
              <a:t>Hebevorbereitung</a:t>
            </a:r>
          </a:p>
          <a:p>
            <a:pPr marL="285750" indent="-285750">
              <a:spcAft>
                <a:spcPts val="600"/>
              </a:spcAft>
              <a:buFont typeface="Wingdings" panose="05000000000000000000" pitchFamily="2" charset="2"/>
              <a:buChar char="Ø"/>
            </a:pPr>
            <a:r>
              <a:rPr lang="de-DE" sz="1400" dirty="0">
                <a:solidFill>
                  <a:schemeClr val="bg1">
                    <a:lumMod val="50000"/>
                  </a:schemeClr>
                </a:solidFill>
              </a:rPr>
              <a:t>Setzen Sie die Hebebügel in jede </a:t>
            </a:r>
            <a:r>
              <a:rPr lang="de-DE" sz="1400" dirty="0" err="1">
                <a:solidFill>
                  <a:schemeClr val="bg1">
                    <a:lumMod val="50000"/>
                  </a:schemeClr>
                </a:solidFill>
              </a:rPr>
              <a:t>Hebeöse</a:t>
            </a:r>
            <a:r>
              <a:rPr lang="de-DE" sz="1400" dirty="0">
                <a:solidFill>
                  <a:schemeClr val="bg1">
                    <a:lumMod val="50000"/>
                  </a:schemeClr>
                </a:solidFill>
              </a:rPr>
              <a:t> an jeder Ecke des Gerätes ein (einige Geräte besitzen 6 </a:t>
            </a:r>
            <a:r>
              <a:rPr lang="de-DE" sz="1400" dirty="0" err="1">
                <a:solidFill>
                  <a:schemeClr val="bg1">
                    <a:lumMod val="50000"/>
                  </a:schemeClr>
                </a:solidFill>
              </a:rPr>
              <a:t>Hebeösen</a:t>
            </a:r>
            <a:r>
              <a:rPr lang="de-DE" sz="1400" dirty="0">
                <a:solidFill>
                  <a:schemeClr val="bg1">
                    <a:lumMod val="50000"/>
                  </a:schemeClr>
                </a:solidFill>
              </a:rPr>
              <a:t>).</a:t>
            </a:r>
          </a:p>
          <a:p>
            <a:pPr marL="285750" indent="-285750">
              <a:spcAft>
                <a:spcPts val="600"/>
              </a:spcAft>
              <a:buFont typeface="Wingdings" panose="05000000000000000000" pitchFamily="2" charset="2"/>
              <a:buChar char="Ø"/>
            </a:pPr>
            <a:r>
              <a:rPr lang="de-DE" sz="1400" dirty="0">
                <a:solidFill>
                  <a:schemeClr val="bg1">
                    <a:lumMod val="50000"/>
                  </a:schemeClr>
                </a:solidFill>
              </a:rPr>
              <a:t>Der maximale Durchmesser der Ringwelle beträgt 20 mm.</a:t>
            </a:r>
          </a:p>
        </p:txBody>
      </p:sp>
      <p:cxnSp>
        <p:nvCxnSpPr>
          <p:cNvPr id="16" name="Conector: Angulado 15">
            <a:extLst>
              <a:ext uri="{FF2B5EF4-FFF2-40B4-BE49-F238E27FC236}">
                <a16:creationId xmlns:a16="http://schemas.microsoft.com/office/drawing/2014/main" id="{6B01E039-9327-40B5-ADCB-5D16620EF513}"/>
              </a:ext>
            </a:extLst>
          </p:cNvPr>
          <p:cNvCxnSpPr>
            <a:cxnSpLocks/>
            <a:stCxn id="23" idx="3"/>
            <a:endCxn id="8" idx="2"/>
          </p:cNvCxnSpPr>
          <p:nvPr/>
        </p:nvCxnSpPr>
        <p:spPr>
          <a:xfrm flipV="1">
            <a:off x="1733550" y="4653115"/>
            <a:ext cx="4736352" cy="316020"/>
          </a:xfrm>
          <a:prstGeom prst="bentConnector2">
            <a:avLst/>
          </a:prstGeom>
          <a:noFill/>
          <a:ln w="12700" cap="rnd">
            <a:solidFill>
              <a:srgbClr val="8000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23" name="Forma Livre: Forma 22">
            <a:extLst>
              <a:ext uri="{FF2B5EF4-FFF2-40B4-BE49-F238E27FC236}">
                <a16:creationId xmlns:a16="http://schemas.microsoft.com/office/drawing/2014/main" id="{520312B5-CDDA-4246-8412-D904D90BFE56}"/>
              </a:ext>
            </a:extLst>
          </p:cNvPr>
          <p:cNvSpPr/>
          <p:nvPr/>
        </p:nvSpPr>
        <p:spPr>
          <a:xfrm>
            <a:off x="282448" y="4446963"/>
            <a:ext cx="1451102" cy="522172"/>
          </a:xfrm>
          <a:custGeom>
            <a:avLst/>
            <a:gdLst>
              <a:gd name="connsiteX0" fmla="*/ 0 w 1163320"/>
              <a:gd name="connsiteY0" fmla="*/ 177800 h 596900"/>
              <a:gd name="connsiteX1" fmla="*/ 0 w 1163320"/>
              <a:gd name="connsiteY1" fmla="*/ 0 h 596900"/>
              <a:gd name="connsiteX2" fmla="*/ 1163320 w 1163320"/>
              <a:gd name="connsiteY2" fmla="*/ 424180 h 596900"/>
              <a:gd name="connsiteX3" fmla="*/ 1163320 w 1163320"/>
              <a:gd name="connsiteY3" fmla="*/ 596900 h 596900"/>
              <a:gd name="connsiteX4" fmla="*/ 0 w 1163320"/>
              <a:gd name="connsiteY4" fmla="*/ 17780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320" h="596900">
                <a:moveTo>
                  <a:pt x="0" y="177800"/>
                </a:moveTo>
                <a:lnTo>
                  <a:pt x="0" y="0"/>
                </a:lnTo>
                <a:lnTo>
                  <a:pt x="1163320" y="424180"/>
                </a:lnTo>
                <a:lnTo>
                  <a:pt x="1163320" y="596900"/>
                </a:lnTo>
                <a:lnTo>
                  <a:pt x="0" y="177800"/>
                </a:lnTo>
                <a:close/>
              </a:path>
            </a:pathLst>
          </a:custGeom>
          <a:noFill/>
          <a:ln w="12700" cap="rnd">
            <a:solidFill>
              <a:srgbClr val="8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Medium"/>
              <a:ea typeface="+mn-ea"/>
              <a:cs typeface="+mn-cs"/>
            </a:endParaRPr>
          </a:p>
        </p:txBody>
      </p:sp>
      <p:pic>
        <p:nvPicPr>
          <p:cNvPr id="8" name="Imagem 7" descr="Uma imagem contendo Diagrama&#10;&#10;Descrição gerada automaticamente">
            <a:extLst>
              <a:ext uri="{FF2B5EF4-FFF2-40B4-BE49-F238E27FC236}">
                <a16:creationId xmlns:a16="http://schemas.microsoft.com/office/drawing/2014/main" id="{8668ED30-9351-4C92-93EE-191F6551E1DB}"/>
              </a:ext>
            </a:extLst>
          </p:cNvPr>
          <p:cNvPicPr>
            <a:picLocks noChangeAspect="1"/>
          </p:cNvPicPr>
          <p:nvPr/>
        </p:nvPicPr>
        <p:blipFill rotWithShape="1">
          <a:blip r:embed="rId4"/>
          <a:srcRect l="3528" r="3897"/>
          <a:stretch/>
        </p:blipFill>
        <p:spPr>
          <a:xfrm>
            <a:off x="4032032" y="2265680"/>
            <a:ext cx="4875740" cy="2387435"/>
          </a:xfrm>
          <a:prstGeom prst="rect">
            <a:avLst/>
          </a:prstGeom>
          <a:ln w="12700">
            <a:solidFill>
              <a:srgbClr val="800000"/>
            </a:solidFill>
          </a:ln>
        </p:spPr>
      </p:pic>
    </p:spTree>
    <p:extLst>
      <p:ext uri="{BB962C8B-B14F-4D97-AF65-F5344CB8AC3E}">
        <p14:creationId xmlns:p14="http://schemas.microsoft.com/office/powerpoint/2010/main" val="389975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Imagem de vídeo game&#10;&#10;Descrição gerada automaticamente com confiança média">
            <a:extLst>
              <a:ext uri="{FF2B5EF4-FFF2-40B4-BE49-F238E27FC236}">
                <a16:creationId xmlns:a16="http://schemas.microsoft.com/office/drawing/2014/main" id="{5DD29325-A9CC-4291-84AC-AB04DB6C70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7003" y="622574"/>
            <a:ext cx="3597567" cy="4520926"/>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36</a:t>
            </a:fld>
            <a:r>
              <a:rPr lang="de-DE"/>
              <a:t> |</a:t>
            </a:r>
          </a:p>
        </p:txBody>
      </p:sp>
      <p:sp>
        <p:nvSpPr>
          <p:cNvPr id="4" name="Forma Livre: Forma 3">
            <a:extLst>
              <a:ext uri="{FF2B5EF4-FFF2-40B4-BE49-F238E27FC236}">
                <a16:creationId xmlns:a16="http://schemas.microsoft.com/office/drawing/2014/main" id="{5A649680-AB56-434F-A171-2E92CF918755}"/>
              </a:ext>
            </a:extLst>
          </p:cNvPr>
          <p:cNvSpPr/>
          <p:nvPr/>
        </p:nvSpPr>
        <p:spPr>
          <a:xfrm>
            <a:off x="2143760" y="914400"/>
            <a:ext cx="1488440" cy="3352800"/>
          </a:xfrm>
          <a:custGeom>
            <a:avLst/>
            <a:gdLst>
              <a:gd name="connsiteX0" fmla="*/ 0 w 1488440"/>
              <a:gd name="connsiteY0" fmla="*/ 0 h 3352800"/>
              <a:gd name="connsiteX1" fmla="*/ 1295400 w 1488440"/>
              <a:gd name="connsiteY1" fmla="*/ 2560320 h 3352800"/>
              <a:gd name="connsiteX2" fmla="*/ 1290320 w 1488440"/>
              <a:gd name="connsiteY2" fmla="*/ 2611120 h 3352800"/>
              <a:gd name="connsiteX3" fmla="*/ 1488440 w 1488440"/>
              <a:gd name="connsiteY3" fmla="*/ 3352800 h 3352800"/>
            </a:gdLst>
            <a:ahLst/>
            <a:cxnLst>
              <a:cxn ang="0">
                <a:pos x="connsiteX0" y="connsiteY0"/>
              </a:cxn>
              <a:cxn ang="0">
                <a:pos x="connsiteX1" y="connsiteY1"/>
              </a:cxn>
              <a:cxn ang="0">
                <a:pos x="connsiteX2" y="connsiteY2"/>
              </a:cxn>
              <a:cxn ang="0">
                <a:pos x="connsiteX3" y="connsiteY3"/>
              </a:cxn>
            </a:cxnLst>
            <a:rect l="l" t="t" r="r" b="b"/>
            <a:pathLst>
              <a:path w="1488440" h="3352800">
                <a:moveTo>
                  <a:pt x="0" y="0"/>
                </a:moveTo>
                <a:lnTo>
                  <a:pt x="1295400" y="2560320"/>
                </a:lnTo>
                <a:lnTo>
                  <a:pt x="1290320" y="2611120"/>
                </a:lnTo>
                <a:lnTo>
                  <a:pt x="1488440" y="3352800"/>
                </a:lnTo>
              </a:path>
            </a:pathLst>
          </a:custGeom>
          <a:ln w="57150" cap="rnd">
            <a:solidFill>
              <a:srgbClr val="FFC000"/>
            </a:solidFill>
          </a:ln>
          <a:effectLst>
            <a:glow rad="50800">
              <a:srgbClr val="800000">
                <a:alpha val="8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CaixaDeTexto 12">
            <a:extLst>
              <a:ext uri="{FF2B5EF4-FFF2-40B4-BE49-F238E27FC236}">
                <a16:creationId xmlns:a16="http://schemas.microsoft.com/office/drawing/2014/main" id="{8675BCDF-CC68-4598-8325-4E8569D959E3}"/>
              </a:ext>
            </a:extLst>
          </p:cNvPr>
          <p:cNvSpPr txBox="1"/>
          <p:nvPr/>
        </p:nvSpPr>
        <p:spPr>
          <a:xfrm rot="3801366">
            <a:off x="2672324" y="2265164"/>
            <a:ext cx="944880" cy="369332"/>
          </a:xfrm>
          <a:prstGeom prst="rect">
            <a:avLst/>
          </a:prstGeom>
          <a:noFill/>
        </p:spPr>
        <p:txBody>
          <a:bodyPr wrap="square" rtlCol="0">
            <a:spAutoFit/>
          </a:bodyPr>
          <a:lstStyle/>
          <a:p>
            <a:pPr algn="ctr"/>
            <a:r>
              <a:rPr lang="de-DE">
                <a:solidFill>
                  <a:srgbClr val="800000"/>
                </a:solidFill>
              </a:rPr>
              <a:t>5 m</a:t>
            </a:r>
          </a:p>
        </p:txBody>
      </p:sp>
      <p:sp>
        <p:nvSpPr>
          <p:cNvPr id="17" name="CaixaDeTexto 16">
            <a:extLst>
              <a:ext uri="{FF2B5EF4-FFF2-40B4-BE49-F238E27FC236}">
                <a16:creationId xmlns:a16="http://schemas.microsoft.com/office/drawing/2014/main" id="{5A9A28CA-815C-4FF4-A4B2-41D8F051B2FA}"/>
              </a:ext>
            </a:extLst>
          </p:cNvPr>
          <p:cNvSpPr txBox="1"/>
          <p:nvPr/>
        </p:nvSpPr>
        <p:spPr>
          <a:xfrm>
            <a:off x="4032032" y="810104"/>
            <a:ext cx="4875740" cy="569387"/>
          </a:xfrm>
          <a:prstGeom prst="rect">
            <a:avLst/>
          </a:prstGeom>
          <a:noFill/>
        </p:spPr>
        <p:txBody>
          <a:bodyPr wrap="square" rtlCol="0">
            <a:spAutoFit/>
          </a:bodyPr>
          <a:lstStyle/>
          <a:p>
            <a:pPr>
              <a:spcAft>
                <a:spcPts val="600"/>
              </a:spcAft>
            </a:pPr>
            <a:r>
              <a:rPr lang="de-DE" sz="1400" dirty="0">
                <a:solidFill>
                  <a:srgbClr val="B50130"/>
                </a:solidFill>
              </a:rPr>
              <a:t>Hebevorbereitung </a:t>
            </a:r>
          </a:p>
          <a:p>
            <a:pPr marL="171450" indent="-171450">
              <a:spcAft>
                <a:spcPts val="600"/>
              </a:spcAft>
              <a:buFont typeface="Wingdings" panose="05000000000000000000" pitchFamily="2" charset="2"/>
              <a:buChar char="Ø"/>
            </a:pPr>
            <a:r>
              <a:rPr lang="de-DE" sz="1200" dirty="0">
                <a:solidFill>
                  <a:schemeClr val="bg1">
                    <a:lumMod val="50000"/>
                  </a:schemeClr>
                </a:solidFill>
              </a:rPr>
              <a:t>Verwenden Sie min. 5 m Schlingen.</a:t>
            </a:r>
          </a:p>
        </p:txBody>
      </p:sp>
    </p:spTree>
    <p:extLst>
      <p:ext uri="{BB962C8B-B14F-4D97-AF65-F5344CB8AC3E}">
        <p14:creationId xmlns:p14="http://schemas.microsoft.com/office/powerpoint/2010/main" val="317220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Diagrama&#10;&#10;Descrição gerada automaticamente">
            <a:extLst>
              <a:ext uri="{FF2B5EF4-FFF2-40B4-BE49-F238E27FC236}">
                <a16:creationId xmlns:a16="http://schemas.microsoft.com/office/drawing/2014/main" id="{1F1464D1-D6C6-482E-950F-56617012CCEF}"/>
              </a:ext>
            </a:extLst>
          </p:cNvPr>
          <p:cNvPicPr>
            <a:picLocks noChangeAspect="1"/>
          </p:cNvPicPr>
          <p:nvPr/>
        </p:nvPicPr>
        <p:blipFill>
          <a:blip r:embed="rId3"/>
          <a:stretch>
            <a:fillRect/>
          </a:stretch>
        </p:blipFill>
        <p:spPr>
          <a:xfrm>
            <a:off x="4372241" y="2486248"/>
            <a:ext cx="4047860" cy="2214818"/>
          </a:xfrm>
          <a:prstGeom prst="rect">
            <a:avLst/>
          </a:prstGeom>
          <a:ln w="12700">
            <a:solidFill>
              <a:srgbClr val="B50130"/>
            </a:solidFill>
          </a:ln>
        </p:spPr>
      </p:pic>
      <p:sp>
        <p:nvSpPr>
          <p:cNvPr id="12" name="Retângulo 11">
            <a:extLst>
              <a:ext uri="{FF2B5EF4-FFF2-40B4-BE49-F238E27FC236}">
                <a16:creationId xmlns:a16="http://schemas.microsoft.com/office/drawing/2014/main" id="{A46D4E5E-E678-483B-8117-B1471F387750}"/>
              </a:ext>
            </a:extLst>
          </p:cNvPr>
          <p:cNvSpPr/>
          <p:nvPr/>
        </p:nvSpPr>
        <p:spPr>
          <a:xfrm>
            <a:off x="4372241" y="2486248"/>
            <a:ext cx="4047860" cy="2214818"/>
          </a:xfrm>
          <a:prstGeom prst="rect">
            <a:avLst/>
          </a:prstGeom>
          <a:solidFill>
            <a:schemeClr val="bg1">
              <a:alpha val="85000"/>
            </a:schemeClr>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Imagem 8" descr="Tela de computador com texto preto sobre fundo branco&#10;&#10;Descrição gerada automaticamente com confiança baixa">
            <a:extLst>
              <a:ext uri="{FF2B5EF4-FFF2-40B4-BE49-F238E27FC236}">
                <a16:creationId xmlns:a16="http://schemas.microsoft.com/office/drawing/2014/main" id="{06BE70AE-C704-4C93-A287-E516869910D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372241" y="2486248"/>
            <a:ext cx="4047860" cy="2214818"/>
          </a:xfrm>
          <a:prstGeom prst="rect">
            <a:avLst/>
          </a:prstGeom>
          <a:ln>
            <a:noFill/>
          </a:ln>
        </p:spPr>
      </p:pic>
      <p:pic>
        <p:nvPicPr>
          <p:cNvPr id="5" name="Imagem 4" descr="Imagem de vídeo game&#10;&#10;Descrição gerada automaticamente com confiança média">
            <a:extLst>
              <a:ext uri="{FF2B5EF4-FFF2-40B4-BE49-F238E27FC236}">
                <a16:creationId xmlns:a16="http://schemas.microsoft.com/office/drawing/2014/main" id="{5DD29325-A9CC-4291-84AC-AB04DB6C70F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87003" y="622574"/>
            <a:ext cx="3597567" cy="4520926"/>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37</a:t>
            </a:fld>
            <a:r>
              <a:rPr lang="de-DE"/>
              <a:t> |</a:t>
            </a:r>
          </a:p>
        </p:txBody>
      </p:sp>
      <p:sp>
        <p:nvSpPr>
          <p:cNvPr id="20" name="CaixaDeTexto 19">
            <a:extLst>
              <a:ext uri="{FF2B5EF4-FFF2-40B4-BE49-F238E27FC236}">
                <a16:creationId xmlns:a16="http://schemas.microsoft.com/office/drawing/2014/main" id="{74FAAAC7-2F18-41D7-B729-C2F53948BAEB}"/>
              </a:ext>
            </a:extLst>
          </p:cNvPr>
          <p:cNvSpPr txBox="1"/>
          <p:nvPr/>
        </p:nvSpPr>
        <p:spPr>
          <a:xfrm>
            <a:off x="4032032" y="810104"/>
            <a:ext cx="4875740" cy="1015663"/>
          </a:xfrm>
          <a:prstGeom prst="rect">
            <a:avLst/>
          </a:prstGeom>
          <a:noFill/>
        </p:spPr>
        <p:txBody>
          <a:bodyPr wrap="square" rtlCol="0">
            <a:spAutoFit/>
          </a:bodyPr>
          <a:lstStyle/>
          <a:p>
            <a:pPr>
              <a:spcAft>
                <a:spcPts val="600"/>
              </a:spcAft>
            </a:pPr>
            <a:r>
              <a:rPr lang="de-DE" sz="1400" dirty="0">
                <a:solidFill>
                  <a:srgbClr val="B50130"/>
                </a:solidFill>
              </a:rPr>
              <a:t>Hebevorbereitung </a:t>
            </a:r>
          </a:p>
          <a:p>
            <a:pPr marL="171450" indent="-171450">
              <a:spcAft>
                <a:spcPts val="600"/>
              </a:spcAft>
              <a:buFont typeface="Wingdings" panose="05000000000000000000" pitchFamily="2" charset="2"/>
              <a:buChar char="Ø"/>
            </a:pPr>
            <a:r>
              <a:rPr lang="de-DE" sz="1200" dirty="0">
                <a:solidFill>
                  <a:schemeClr val="bg1">
                    <a:lumMod val="85000"/>
                  </a:schemeClr>
                </a:solidFill>
              </a:rPr>
              <a:t>Verwenden Sie min. 5 m Schlingen in jedem Bügel.</a:t>
            </a:r>
          </a:p>
          <a:p>
            <a:pPr marL="171450" indent="-171450">
              <a:spcAft>
                <a:spcPts val="300"/>
              </a:spcAft>
              <a:buFont typeface="Wingdings" panose="05000000000000000000" pitchFamily="2" charset="2"/>
              <a:buChar char="Ø"/>
            </a:pPr>
            <a:r>
              <a:rPr lang="de-DE" sz="1200" dirty="0">
                <a:solidFill>
                  <a:schemeClr val="bg1">
                    <a:lumMod val="50000"/>
                  </a:schemeClr>
                </a:solidFill>
              </a:rPr>
              <a:t>Legen Sie auf jede Schlinge ein Stück Pappe zum Schutz des </a:t>
            </a:r>
            <a:r>
              <a:rPr lang="de-DE" sz="1200" dirty="0" err="1">
                <a:solidFill>
                  <a:schemeClr val="bg1">
                    <a:lumMod val="50000"/>
                  </a:schemeClr>
                </a:solidFill>
              </a:rPr>
              <a:t>Rooftops</a:t>
            </a:r>
            <a:r>
              <a:rPr lang="de-DE" sz="1200" dirty="0">
                <a:solidFill>
                  <a:schemeClr val="bg1">
                    <a:lumMod val="50000"/>
                  </a:schemeClr>
                </a:solidFill>
              </a:rPr>
              <a:t>.</a:t>
            </a:r>
          </a:p>
        </p:txBody>
      </p:sp>
    </p:spTree>
    <p:extLst>
      <p:ext uri="{BB962C8B-B14F-4D97-AF65-F5344CB8AC3E}">
        <p14:creationId xmlns:p14="http://schemas.microsoft.com/office/powerpoint/2010/main" val="267954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Imagem de vídeo game&#10;&#10;Descrição gerada automaticamente com confiança média">
            <a:extLst>
              <a:ext uri="{FF2B5EF4-FFF2-40B4-BE49-F238E27FC236}">
                <a16:creationId xmlns:a16="http://schemas.microsoft.com/office/drawing/2014/main" id="{5DD29325-A9CC-4291-84AC-AB04DB6C70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7003" y="622574"/>
            <a:ext cx="3597567" cy="4520926"/>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38</a:t>
            </a:fld>
            <a:r>
              <a:rPr lang="de-DE"/>
              <a:t> |</a:t>
            </a:r>
          </a:p>
        </p:txBody>
      </p:sp>
      <p:pic>
        <p:nvPicPr>
          <p:cNvPr id="13" name="Imagem 12" descr="Diagrama&#10;&#10;Descrição gerada automaticamente">
            <a:extLst>
              <a:ext uri="{FF2B5EF4-FFF2-40B4-BE49-F238E27FC236}">
                <a16:creationId xmlns:a16="http://schemas.microsoft.com/office/drawing/2014/main" id="{21FBFCA7-E33A-4993-9CD7-8CE53D64DCD0}"/>
              </a:ext>
            </a:extLst>
          </p:cNvPr>
          <p:cNvPicPr>
            <a:picLocks noChangeAspect="1"/>
          </p:cNvPicPr>
          <p:nvPr/>
        </p:nvPicPr>
        <p:blipFill>
          <a:blip r:embed="rId4"/>
          <a:stretch>
            <a:fillRect/>
          </a:stretch>
        </p:blipFill>
        <p:spPr>
          <a:xfrm>
            <a:off x="4372241" y="2486248"/>
            <a:ext cx="4047860" cy="2214818"/>
          </a:xfrm>
          <a:prstGeom prst="rect">
            <a:avLst/>
          </a:prstGeom>
          <a:ln w="12700">
            <a:solidFill>
              <a:srgbClr val="B50130"/>
            </a:solidFill>
          </a:ln>
        </p:spPr>
      </p:pic>
      <p:sp>
        <p:nvSpPr>
          <p:cNvPr id="15" name="Retângulo 14">
            <a:extLst>
              <a:ext uri="{FF2B5EF4-FFF2-40B4-BE49-F238E27FC236}">
                <a16:creationId xmlns:a16="http://schemas.microsoft.com/office/drawing/2014/main" id="{DE3442C4-AE3F-4C43-A3C6-93F3E6084E48}"/>
              </a:ext>
            </a:extLst>
          </p:cNvPr>
          <p:cNvSpPr/>
          <p:nvPr/>
        </p:nvSpPr>
        <p:spPr>
          <a:xfrm>
            <a:off x="4372241" y="2486248"/>
            <a:ext cx="4047860" cy="2214818"/>
          </a:xfrm>
          <a:prstGeom prst="rect">
            <a:avLst/>
          </a:prstGeom>
          <a:solidFill>
            <a:schemeClr val="bg1">
              <a:alpha val="85000"/>
            </a:schemeClr>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aixaDeTexto 16">
            <a:extLst>
              <a:ext uri="{FF2B5EF4-FFF2-40B4-BE49-F238E27FC236}">
                <a16:creationId xmlns:a16="http://schemas.microsoft.com/office/drawing/2014/main" id="{F87EA165-E531-4656-81A1-9040FD2FBC7C}"/>
              </a:ext>
            </a:extLst>
          </p:cNvPr>
          <p:cNvSpPr txBox="1"/>
          <p:nvPr/>
        </p:nvSpPr>
        <p:spPr>
          <a:xfrm>
            <a:off x="4032032" y="810104"/>
            <a:ext cx="4875740" cy="1646605"/>
          </a:xfrm>
          <a:prstGeom prst="rect">
            <a:avLst/>
          </a:prstGeom>
          <a:noFill/>
        </p:spPr>
        <p:txBody>
          <a:bodyPr wrap="square" rtlCol="0">
            <a:spAutoFit/>
          </a:bodyPr>
          <a:lstStyle/>
          <a:p>
            <a:pPr>
              <a:spcAft>
                <a:spcPts val="600"/>
              </a:spcAft>
            </a:pPr>
            <a:r>
              <a:rPr lang="de-DE" sz="1400" dirty="0">
                <a:solidFill>
                  <a:srgbClr val="B50130"/>
                </a:solidFill>
              </a:rPr>
              <a:t>Hebevorbereitung </a:t>
            </a:r>
          </a:p>
          <a:p>
            <a:pPr marL="171450" indent="-171450">
              <a:spcAft>
                <a:spcPts val="600"/>
              </a:spcAft>
              <a:buFont typeface="Wingdings" panose="05000000000000000000" pitchFamily="2" charset="2"/>
              <a:buChar char="Ø"/>
            </a:pPr>
            <a:r>
              <a:rPr lang="de-DE" sz="1200" dirty="0">
                <a:solidFill>
                  <a:schemeClr val="bg1">
                    <a:lumMod val="85000"/>
                  </a:schemeClr>
                </a:solidFill>
              </a:rPr>
              <a:t>Verwenden Sie min. 5 m Schlingen in jedem Bügel.</a:t>
            </a:r>
          </a:p>
          <a:p>
            <a:pPr marL="171450" indent="-171450">
              <a:spcAft>
                <a:spcPts val="300"/>
              </a:spcAft>
              <a:buFont typeface="Wingdings" panose="05000000000000000000" pitchFamily="2" charset="2"/>
              <a:buChar char="Ø"/>
            </a:pPr>
            <a:r>
              <a:rPr lang="de-DE" sz="1200" dirty="0">
                <a:solidFill>
                  <a:schemeClr val="bg1">
                    <a:lumMod val="85000"/>
                  </a:schemeClr>
                </a:solidFill>
              </a:rPr>
              <a:t>Legen Sie auf jede Schlinge ein Stück Pappe zum Schutz des </a:t>
            </a:r>
            <a:r>
              <a:rPr lang="de-DE" sz="1200" dirty="0" err="1">
                <a:solidFill>
                  <a:schemeClr val="bg1">
                    <a:lumMod val="85000"/>
                  </a:schemeClr>
                </a:solidFill>
              </a:rPr>
              <a:t>Rooftops</a:t>
            </a:r>
            <a:r>
              <a:rPr lang="de-DE" sz="1200" dirty="0">
                <a:solidFill>
                  <a:schemeClr val="bg1">
                    <a:lumMod val="85000"/>
                  </a:schemeClr>
                </a:solidFill>
              </a:rPr>
              <a:t>.</a:t>
            </a:r>
          </a:p>
          <a:p>
            <a:pPr marL="171450" indent="-171450">
              <a:spcAft>
                <a:spcPts val="300"/>
              </a:spcAft>
              <a:buFont typeface="Wingdings" panose="05000000000000000000" pitchFamily="2" charset="2"/>
              <a:buChar char="Ø"/>
            </a:pPr>
            <a:r>
              <a:rPr lang="de-DE" sz="1200" dirty="0">
                <a:solidFill>
                  <a:schemeClr val="bg1">
                    <a:lumMod val="50000"/>
                  </a:schemeClr>
                </a:solidFill>
              </a:rPr>
              <a:t>Das Gerät muss mit Spreizstangen angehoben werden, um zu verhindern, dass die Schlingen das Gerät beschädigen.</a:t>
            </a:r>
          </a:p>
          <a:p>
            <a:pPr marL="171450" indent="-171450">
              <a:spcAft>
                <a:spcPts val="300"/>
              </a:spcAft>
              <a:buFont typeface="Wingdings" panose="05000000000000000000" pitchFamily="2" charset="2"/>
              <a:buChar char="Ø"/>
            </a:pPr>
            <a:r>
              <a:rPr lang="de-DE" sz="1200" dirty="0">
                <a:solidFill>
                  <a:schemeClr val="bg1">
                    <a:lumMod val="50000"/>
                  </a:schemeClr>
                </a:solidFill>
              </a:rPr>
              <a:t>Die Spreizstangen sollten der Breite des Gerätes entsprechen.</a:t>
            </a:r>
          </a:p>
        </p:txBody>
      </p:sp>
      <p:pic>
        <p:nvPicPr>
          <p:cNvPr id="11" name="Imagem 10" descr="Forma&#10;&#10;Descrição gerada automaticamente">
            <a:extLst>
              <a:ext uri="{FF2B5EF4-FFF2-40B4-BE49-F238E27FC236}">
                <a16:creationId xmlns:a16="http://schemas.microsoft.com/office/drawing/2014/main" id="{9E7A8866-EC06-4D25-9F08-010DDFB06A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372241" y="2486248"/>
            <a:ext cx="4047860" cy="2214819"/>
          </a:xfrm>
          <a:prstGeom prst="rect">
            <a:avLst/>
          </a:prstGeom>
          <a:ln>
            <a:noFill/>
          </a:ln>
        </p:spPr>
      </p:pic>
    </p:spTree>
    <p:extLst>
      <p:ext uri="{BB962C8B-B14F-4D97-AF65-F5344CB8AC3E}">
        <p14:creationId xmlns:p14="http://schemas.microsoft.com/office/powerpoint/2010/main" val="416373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39</a:t>
            </a:fld>
            <a:r>
              <a:rPr lang="de-DE"/>
              <a:t> |</a:t>
            </a:r>
          </a:p>
        </p:txBody>
      </p:sp>
      <p:sp>
        <p:nvSpPr>
          <p:cNvPr id="13" name="CaixaDeTexto 12">
            <a:extLst>
              <a:ext uri="{FF2B5EF4-FFF2-40B4-BE49-F238E27FC236}">
                <a16:creationId xmlns:a16="http://schemas.microsoft.com/office/drawing/2014/main" id="{DE678120-994E-45AB-B63C-D67E1AC4308D}"/>
              </a:ext>
            </a:extLst>
          </p:cNvPr>
          <p:cNvSpPr txBox="1"/>
          <p:nvPr/>
        </p:nvSpPr>
        <p:spPr>
          <a:xfrm>
            <a:off x="793429" y="1400923"/>
            <a:ext cx="2978472" cy="2416046"/>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de-DE"/>
              <a:t>Ziehen Sie die Schlingen vorsichtig und schrittweise an, bis sich das Gerät in Bewegung setzt.</a:t>
            </a:r>
          </a:p>
          <a:p>
            <a:endParaRPr lang="en-GB" dirty="0"/>
          </a:p>
          <a:p>
            <a:endParaRPr lang="en-GB" dirty="0"/>
          </a:p>
          <a:p>
            <a:endParaRPr lang="en-GB" dirty="0"/>
          </a:p>
          <a:p>
            <a:endParaRPr lang="en-GB" dirty="0"/>
          </a:p>
          <a:p>
            <a:r>
              <a:rPr lang="de-DE">
                <a:solidFill>
                  <a:srgbClr val="B50130"/>
                </a:solidFill>
              </a:rPr>
              <a:t>Achten Sie darauf, das Gerät in horizontaler Position zu bewegen </a:t>
            </a:r>
          </a:p>
        </p:txBody>
      </p:sp>
      <p:pic>
        <p:nvPicPr>
          <p:cNvPr id="8" name="Gráfico 7" descr="Aviso com preenchimento sólido">
            <a:extLst>
              <a:ext uri="{FF2B5EF4-FFF2-40B4-BE49-F238E27FC236}">
                <a16:creationId xmlns:a16="http://schemas.microsoft.com/office/drawing/2014/main" id="{DE4C874E-7871-4342-8041-19FB928607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2335" y="2822080"/>
            <a:ext cx="500660" cy="500660"/>
          </a:xfrm>
          <a:prstGeom prst="rect">
            <a:avLst/>
          </a:prstGeom>
        </p:spPr>
      </p:pic>
      <p:pic>
        <p:nvPicPr>
          <p:cNvPr id="5" name="Imagem 4" descr="Diagrama, Desenho técnico&#10;&#10;Descrição gerada automaticamente">
            <a:extLst>
              <a:ext uri="{FF2B5EF4-FFF2-40B4-BE49-F238E27FC236}">
                <a16:creationId xmlns:a16="http://schemas.microsoft.com/office/drawing/2014/main" id="{42BC7984-7011-43B5-B57B-3B20DDDE621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628703" y="622574"/>
            <a:ext cx="3385580" cy="4520926"/>
          </a:xfrm>
          <a:prstGeom prst="rect">
            <a:avLst/>
          </a:prstGeom>
        </p:spPr>
      </p:pic>
    </p:spTree>
    <p:extLst>
      <p:ext uri="{BB962C8B-B14F-4D97-AF65-F5344CB8AC3E}">
        <p14:creationId xmlns:p14="http://schemas.microsoft.com/office/powerpoint/2010/main" val="410482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orma Livre: Forma 29">
            <a:extLst>
              <a:ext uri="{FF2B5EF4-FFF2-40B4-BE49-F238E27FC236}">
                <a16:creationId xmlns:a16="http://schemas.microsoft.com/office/drawing/2014/main" id="{09A3FD0A-0277-4B87-A27E-D5ED10DA3CEE}"/>
              </a:ext>
            </a:extLst>
          </p:cNvPr>
          <p:cNvSpPr/>
          <p:nvPr/>
        </p:nvSpPr>
        <p:spPr>
          <a:xfrm>
            <a:off x="3297780" y="3125043"/>
            <a:ext cx="1381125" cy="944880"/>
          </a:xfrm>
          <a:custGeom>
            <a:avLst/>
            <a:gdLst>
              <a:gd name="connsiteX0" fmla="*/ 0 w 1381125"/>
              <a:gd name="connsiteY0" fmla="*/ 335280 h 944880"/>
              <a:gd name="connsiteX1" fmla="*/ 1381125 w 1381125"/>
              <a:gd name="connsiteY1" fmla="*/ 944880 h 944880"/>
              <a:gd name="connsiteX2" fmla="*/ 1381125 w 1381125"/>
              <a:gd name="connsiteY2" fmla="*/ 611505 h 944880"/>
              <a:gd name="connsiteX3" fmla="*/ 1905 w 1381125"/>
              <a:gd name="connsiteY3" fmla="*/ 0 h 944880"/>
              <a:gd name="connsiteX4" fmla="*/ 0 w 1381125"/>
              <a:gd name="connsiteY4" fmla="*/ 33528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944880">
                <a:moveTo>
                  <a:pt x="0" y="335280"/>
                </a:moveTo>
                <a:lnTo>
                  <a:pt x="1381125" y="944880"/>
                </a:lnTo>
                <a:lnTo>
                  <a:pt x="1381125" y="611505"/>
                </a:lnTo>
                <a:lnTo>
                  <a:pt x="1905" y="0"/>
                </a:lnTo>
                <a:lnTo>
                  <a:pt x="0" y="335280"/>
                </a:lnTo>
                <a:close/>
              </a:path>
            </a:pathLst>
          </a:custGeom>
          <a:noFill/>
          <a:ln w="12700" cap="rnd">
            <a:solidFill>
              <a:srgbClr val="B501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Imagem 6" descr="Em preto e branco&#10;&#10;Descrição gerada automaticamente com confiança média">
            <a:extLst>
              <a:ext uri="{FF2B5EF4-FFF2-40B4-BE49-F238E27FC236}">
                <a16:creationId xmlns:a16="http://schemas.microsoft.com/office/drawing/2014/main" id="{0B9F0DE9-814E-42DE-8F5C-02044874D05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25330" y="921141"/>
            <a:ext cx="4034943" cy="4034943"/>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4</a:t>
            </a:fld>
            <a:r>
              <a:rPr lang="en-US"/>
              <a:t> |</a:t>
            </a:r>
            <a:endParaRPr lang="fr-FR" dirty="0"/>
          </a:p>
        </p:txBody>
      </p:sp>
      <p:sp>
        <p:nvSpPr>
          <p:cNvPr id="12" name="CaixaDeTexto 11">
            <a:extLst>
              <a:ext uri="{FF2B5EF4-FFF2-40B4-BE49-F238E27FC236}">
                <a16:creationId xmlns:a16="http://schemas.microsoft.com/office/drawing/2014/main" id="{8E798CB7-8287-4097-8851-8D3BEA0867FE}"/>
              </a:ext>
            </a:extLst>
          </p:cNvPr>
          <p:cNvSpPr txBox="1"/>
          <p:nvPr/>
        </p:nvSpPr>
        <p:spPr>
          <a:xfrm>
            <a:off x="105434" y="714684"/>
            <a:ext cx="2057195" cy="1677382"/>
          </a:xfrm>
          <a:prstGeom prst="rect">
            <a:avLst/>
          </a:prstGeom>
          <a:noFill/>
        </p:spPr>
        <p:txBody>
          <a:bodyPr wrap="square" rtlCol="0">
            <a:spAutoFit/>
          </a:bodyPr>
          <a:lstStyle/>
          <a:p>
            <a:pPr>
              <a:spcAft>
                <a:spcPts val="600"/>
              </a:spcAft>
            </a:pPr>
            <a:r>
              <a:rPr lang="de-DE" sz="1400" dirty="0">
                <a:solidFill>
                  <a:schemeClr val="bg1">
                    <a:lumMod val="50000"/>
                  </a:schemeClr>
                </a:solidFill>
              </a:rPr>
              <a:t>Achten Sie darauf, dass die Hebehaken an der richtigen Stelle angebracht werden.</a:t>
            </a:r>
          </a:p>
          <a:p>
            <a:pPr>
              <a:spcAft>
                <a:spcPts val="600"/>
              </a:spcAft>
            </a:pPr>
            <a:r>
              <a:rPr lang="de-DE" sz="1400" dirty="0">
                <a:solidFill>
                  <a:schemeClr val="bg1">
                    <a:lumMod val="50000"/>
                  </a:schemeClr>
                </a:solidFill>
              </a:rPr>
              <a:t>Der Dachrahmen hat </a:t>
            </a:r>
            <a:r>
              <a:rPr lang="de-DE" sz="1400" dirty="0">
                <a:solidFill>
                  <a:srgbClr val="B50130"/>
                </a:solidFill>
              </a:rPr>
              <a:t>4 Hebeösen</a:t>
            </a:r>
            <a:r>
              <a:rPr lang="de-DE" sz="1400" dirty="0">
                <a:solidFill>
                  <a:schemeClr val="bg1">
                    <a:lumMod val="50000"/>
                  </a:schemeClr>
                </a:solidFill>
              </a:rPr>
              <a:t>, eine an jeder Ecke.</a:t>
            </a:r>
          </a:p>
        </p:txBody>
      </p:sp>
      <p:cxnSp>
        <p:nvCxnSpPr>
          <p:cNvPr id="28" name="Conector: Angulado 27">
            <a:extLst>
              <a:ext uri="{FF2B5EF4-FFF2-40B4-BE49-F238E27FC236}">
                <a16:creationId xmlns:a16="http://schemas.microsoft.com/office/drawing/2014/main" id="{0643D62E-AB91-48C7-BEDF-BAFC2EF5F0D2}"/>
              </a:ext>
            </a:extLst>
          </p:cNvPr>
          <p:cNvCxnSpPr>
            <a:cxnSpLocks/>
            <a:endCxn id="11" idx="1"/>
          </p:cNvCxnSpPr>
          <p:nvPr/>
        </p:nvCxnSpPr>
        <p:spPr>
          <a:xfrm rot="5400000" flipH="1" flipV="1">
            <a:off x="3732607" y="1958617"/>
            <a:ext cx="1624736" cy="1256590"/>
          </a:xfrm>
          <a:prstGeom prst="bentConnector2">
            <a:avLst/>
          </a:prstGeom>
          <a:ln w="12700" cap="rnd">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52" name="Conector reto 51">
            <a:extLst>
              <a:ext uri="{FF2B5EF4-FFF2-40B4-BE49-F238E27FC236}">
                <a16:creationId xmlns:a16="http://schemas.microsoft.com/office/drawing/2014/main" id="{3C6DC8F5-00B0-4B33-857F-16E7DC055D67}"/>
              </a:ext>
            </a:extLst>
          </p:cNvPr>
          <p:cNvCxnSpPr>
            <a:cxnSpLocks/>
          </p:cNvCxnSpPr>
          <p:nvPr/>
        </p:nvCxnSpPr>
        <p:spPr>
          <a:xfrm>
            <a:off x="1759698" y="4833620"/>
            <a:ext cx="3165362" cy="0"/>
          </a:xfrm>
          <a:prstGeom prst="line">
            <a:avLst/>
          </a:prstGeom>
          <a:noFill/>
          <a:ln w="12700" cap="rnd">
            <a:solidFill>
              <a:srgbClr val="B50130"/>
            </a:solidFill>
          </a:ln>
        </p:spPr>
        <p:style>
          <a:lnRef idx="2">
            <a:schemeClr val="accent1">
              <a:shade val="50000"/>
            </a:schemeClr>
          </a:lnRef>
          <a:fillRef idx="1">
            <a:schemeClr val="accent1"/>
          </a:fillRef>
          <a:effectRef idx="0">
            <a:schemeClr val="accent1"/>
          </a:effectRef>
          <a:fontRef idx="minor">
            <a:schemeClr val="lt1"/>
          </a:fontRef>
        </p:style>
      </p:cxnSp>
      <p:cxnSp>
        <p:nvCxnSpPr>
          <p:cNvPr id="54" name="Conector reto 53">
            <a:extLst>
              <a:ext uri="{FF2B5EF4-FFF2-40B4-BE49-F238E27FC236}">
                <a16:creationId xmlns:a16="http://schemas.microsoft.com/office/drawing/2014/main" id="{696CE16B-6D21-4A60-8C77-F396507092DC}"/>
              </a:ext>
            </a:extLst>
          </p:cNvPr>
          <p:cNvCxnSpPr>
            <a:cxnSpLocks/>
            <a:stCxn id="5" idx="1"/>
          </p:cNvCxnSpPr>
          <p:nvPr/>
        </p:nvCxnSpPr>
        <p:spPr>
          <a:xfrm flipH="1">
            <a:off x="4925060" y="3827817"/>
            <a:ext cx="248211" cy="0"/>
          </a:xfrm>
          <a:prstGeom prst="line">
            <a:avLst/>
          </a:prstGeom>
          <a:noFill/>
          <a:ln w="12700" cap="rnd">
            <a:solidFill>
              <a:srgbClr val="B50130"/>
            </a:solidFill>
          </a:ln>
        </p:spPr>
        <p:style>
          <a:lnRef idx="2">
            <a:schemeClr val="accent1">
              <a:shade val="50000"/>
            </a:schemeClr>
          </a:lnRef>
          <a:fillRef idx="1">
            <a:schemeClr val="accent1"/>
          </a:fillRef>
          <a:effectRef idx="0">
            <a:schemeClr val="accent1"/>
          </a:effectRef>
          <a:fontRef idx="minor">
            <a:schemeClr val="lt1"/>
          </a:fontRef>
        </p:style>
      </p:cxnSp>
      <p:cxnSp>
        <p:nvCxnSpPr>
          <p:cNvPr id="58" name="Conector reto 57">
            <a:extLst>
              <a:ext uri="{FF2B5EF4-FFF2-40B4-BE49-F238E27FC236}">
                <a16:creationId xmlns:a16="http://schemas.microsoft.com/office/drawing/2014/main" id="{A8CD6E24-F6CF-45A6-AA48-86FEEF3A77A8}"/>
              </a:ext>
            </a:extLst>
          </p:cNvPr>
          <p:cNvCxnSpPr>
            <a:cxnSpLocks/>
          </p:cNvCxnSpPr>
          <p:nvPr/>
        </p:nvCxnSpPr>
        <p:spPr>
          <a:xfrm flipV="1">
            <a:off x="4925060" y="3827817"/>
            <a:ext cx="0" cy="1005803"/>
          </a:xfrm>
          <a:prstGeom prst="line">
            <a:avLst/>
          </a:prstGeom>
          <a:noFill/>
          <a:ln w="12700" cap="rnd">
            <a:solidFill>
              <a:srgbClr val="B50130"/>
            </a:solidFill>
          </a:ln>
        </p:spPr>
        <p:style>
          <a:lnRef idx="2">
            <a:schemeClr val="accent1">
              <a:shade val="50000"/>
            </a:schemeClr>
          </a:lnRef>
          <a:fillRef idx="1">
            <a:schemeClr val="accent1"/>
          </a:fillRef>
          <a:effectRef idx="0">
            <a:schemeClr val="accent1"/>
          </a:effectRef>
          <a:fontRef idx="minor">
            <a:schemeClr val="lt1"/>
          </a:fontRef>
        </p:style>
      </p:cxnSp>
      <p:sp>
        <p:nvSpPr>
          <p:cNvPr id="19" name="Forma Livre: Forma 18">
            <a:extLst>
              <a:ext uri="{FF2B5EF4-FFF2-40B4-BE49-F238E27FC236}">
                <a16:creationId xmlns:a16="http://schemas.microsoft.com/office/drawing/2014/main" id="{669F7899-A8B9-4425-9549-E35822BC477B}"/>
              </a:ext>
            </a:extLst>
          </p:cNvPr>
          <p:cNvSpPr/>
          <p:nvPr/>
        </p:nvSpPr>
        <p:spPr>
          <a:xfrm>
            <a:off x="1093470" y="3499485"/>
            <a:ext cx="1381125" cy="944880"/>
          </a:xfrm>
          <a:custGeom>
            <a:avLst/>
            <a:gdLst>
              <a:gd name="connsiteX0" fmla="*/ 0 w 1381125"/>
              <a:gd name="connsiteY0" fmla="*/ 335280 h 944880"/>
              <a:gd name="connsiteX1" fmla="*/ 1381125 w 1381125"/>
              <a:gd name="connsiteY1" fmla="*/ 944880 h 944880"/>
              <a:gd name="connsiteX2" fmla="*/ 1381125 w 1381125"/>
              <a:gd name="connsiteY2" fmla="*/ 611505 h 944880"/>
              <a:gd name="connsiteX3" fmla="*/ 1905 w 1381125"/>
              <a:gd name="connsiteY3" fmla="*/ 0 h 944880"/>
              <a:gd name="connsiteX4" fmla="*/ 0 w 1381125"/>
              <a:gd name="connsiteY4" fmla="*/ 33528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944880">
                <a:moveTo>
                  <a:pt x="0" y="335280"/>
                </a:moveTo>
                <a:lnTo>
                  <a:pt x="1381125" y="944880"/>
                </a:lnTo>
                <a:lnTo>
                  <a:pt x="1381125" y="611505"/>
                </a:lnTo>
                <a:lnTo>
                  <a:pt x="1905" y="0"/>
                </a:lnTo>
                <a:lnTo>
                  <a:pt x="0" y="335280"/>
                </a:lnTo>
                <a:close/>
              </a:path>
            </a:pathLst>
          </a:custGeom>
          <a:noFill/>
          <a:ln w="12700" cap="rnd">
            <a:solidFill>
              <a:srgbClr val="B501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Conector reto 33">
            <a:extLst>
              <a:ext uri="{FF2B5EF4-FFF2-40B4-BE49-F238E27FC236}">
                <a16:creationId xmlns:a16="http://schemas.microsoft.com/office/drawing/2014/main" id="{767FE03C-9771-47C8-8A74-F3A8BA819BE4}"/>
              </a:ext>
            </a:extLst>
          </p:cNvPr>
          <p:cNvCxnSpPr>
            <a:cxnSpLocks/>
          </p:cNvCxnSpPr>
          <p:nvPr/>
        </p:nvCxnSpPr>
        <p:spPr>
          <a:xfrm flipV="1">
            <a:off x="1759698" y="4130040"/>
            <a:ext cx="0" cy="703581"/>
          </a:xfrm>
          <a:prstGeom prst="line">
            <a:avLst/>
          </a:prstGeom>
          <a:noFill/>
          <a:ln w="12700" cap="rnd">
            <a:solidFill>
              <a:srgbClr val="B50130"/>
            </a:solidFill>
          </a:ln>
        </p:spPr>
        <p:style>
          <a:lnRef idx="2">
            <a:schemeClr val="accent1">
              <a:shade val="50000"/>
            </a:schemeClr>
          </a:lnRef>
          <a:fillRef idx="1">
            <a:schemeClr val="accent1"/>
          </a:fillRef>
          <a:effectRef idx="0">
            <a:schemeClr val="accent1"/>
          </a:effectRef>
          <a:fontRef idx="minor">
            <a:schemeClr val="lt1"/>
          </a:fontRef>
        </p:style>
      </p:cxnSp>
      <p:pic>
        <p:nvPicPr>
          <p:cNvPr id="5" name="Imagem 4" descr="Diagrama&#10;&#10;Descrição gerada automaticamente com confiança baixa">
            <a:extLst>
              <a:ext uri="{FF2B5EF4-FFF2-40B4-BE49-F238E27FC236}">
                <a16:creationId xmlns:a16="http://schemas.microsoft.com/office/drawing/2014/main" id="{547A5376-5CCC-4247-ACAE-6A250A07C54C}"/>
              </a:ext>
            </a:extLst>
          </p:cNvPr>
          <p:cNvPicPr>
            <a:picLocks noChangeAspect="1"/>
          </p:cNvPicPr>
          <p:nvPr/>
        </p:nvPicPr>
        <p:blipFill rotWithShape="1">
          <a:blip r:embed="rId3"/>
          <a:srcRect b="1733"/>
          <a:stretch/>
        </p:blipFill>
        <p:spPr>
          <a:xfrm>
            <a:off x="5173271" y="2938613"/>
            <a:ext cx="3590378" cy="1778408"/>
          </a:xfrm>
          <a:prstGeom prst="rect">
            <a:avLst/>
          </a:prstGeom>
          <a:ln w="12700">
            <a:solidFill>
              <a:srgbClr val="B50130"/>
            </a:solidFill>
          </a:ln>
        </p:spPr>
      </p:pic>
      <p:pic>
        <p:nvPicPr>
          <p:cNvPr id="11" name="Imagem 10" descr="Diagrama, Desenho técnico&#10;&#10;Descrição gerada automaticamente">
            <a:extLst>
              <a:ext uri="{FF2B5EF4-FFF2-40B4-BE49-F238E27FC236}">
                <a16:creationId xmlns:a16="http://schemas.microsoft.com/office/drawing/2014/main" id="{661BF98B-F4FC-400D-BB85-7449608BB8C7}"/>
              </a:ext>
            </a:extLst>
          </p:cNvPr>
          <p:cNvPicPr>
            <a:picLocks noChangeAspect="1"/>
          </p:cNvPicPr>
          <p:nvPr/>
        </p:nvPicPr>
        <p:blipFill>
          <a:blip r:embed="rId4"/>
          <a:stretch>
            <a:fillRect/>
          </a:stretch>
        </p:blipFill>
        <p:spPr>
          <a:xfrm>
            <a:off x="5173270" y="802549"/>
            <a:ext cx="3585934" cy="1943989"/>
          </a:xfrm>
          <a:prstGeom prst="rect">
            <a:avLst/>
          </a:prstGeom>
          <a:ln w="12700">
            <a:solidFill>
              <a:srgbClr val="B50130"/>
            </a:solidFill>
          </a:ln>
        </p:spPr>
      </p:pic>
    </p:spTree>
    <p:extLst>
      <p:ext uri="{BB962C8B-B14F-4D97-AF65-F5344CB8AC3E}">
        <p14:creationId xmlns:p14="http://schemas.microsoft.com/office/powerpoint/2010/main" val="115280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40</a:t>
            </a:fld>
            <a:r>
              <a:rPr lang="de-DE"/>
              <a:t> |</a:t>
            </a:r>
          </a:p>
        </p:txBody>
      </p:sp>
      <p:sp>
        <p:nvSpPr>
          <p:cNvPr id="13" name="CaixaDeTexto 12">
            <a:extLst>
              <a:ext uri="{FF2B5EF4-FFF2-40B4-BE49-F238E27FC236}">
                <a16:creationId xmlns:a16="http://schemas.microsoft.com/office/drawing/2014/main" id="{DE678120-994E-45AB-B63C-D67E1AC4308D}"/>
              </a:ext>
            </a:extLst>
          </p:cNvPr>
          <p:cNvSpPr txBox="1"/>
          <p:nvPr/>
        </p:nvSpPr>
        <p:spPr>
          <a:xfrm>
            <a:off x="270462" y="1021052"/>
            <a:ext cx="4847638" cy="2554545"/>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pPr algn="l"/>
            <a:r>
              <a:rPr lang="de-DE" dirty="0"/>
              <a:t>Bringen Sie das Gerät an den Ort, an dem es installiert werden soll.</a:t>
            </a:r>
          </a:p>
          <a:p>
            <a:pPr algn="l"/>
            <a:endParaRPr lang="en-GB" dirty="0"/>
          </a:p>
          <a:p>
            <a:pPr marL="285750" indent="-285750" algn="l">
              <a:buFont typeface="Wingdings" panose="05000000000000000000" pitchFamily="2" charset="2"/>
              <a:buChar char="Ø"/>
            </a:pPr>
            <a:r>
              <a:rPr lang="de-DE" dirty="0"/>
              <a:t>Der Kranführer und der Monteur befinden sich auf dem Dach und leiten den Kranfahrer, der nur eine eingeschränkte Sicht hat.</a:t>
            </a:r>
          </a:p>
          <a:p>
            <a:pPr marL="285750" indent="-285750" algn="l">
              <a:buFont typeface="Wingdings" panose="05000000000000000000" pitchFamily="2" charset="2"/>
              <a:buChar char="Ø"/>
            </a:pPr>
            <a:endParaRPr lang="en-GB" dirty="0"/>
          </a:p>
          <a:p>
            <a:pPr marL="285750" indent="-285750" algn="l">
              <a:buFont typeface="Wingdings" panose="05000000000000000000" pitchFamily="2" charset="2"/>
              <a:buChar char="Ø"/>
            </a:pPr>
            <a:r>
              <a:rPr lang="de-DE" dirty="0"/>
              <a:t>Für die Handhabung des Geräts und die Positionierung auf dem Dachrahmen müssen Saugheber verwendet werden.</a:t>
            </a:r>
          </a:p>
        </p:txBody>
      </p:sp>
      <p:pic>
        <p:nvPicPr>
          <p:cNvPr id="1026" name="Picture 2" descr="Heavy Duty Aluminum Suction Cup Plate Double Handle Professional Glass  Puller/Lifter/Gripper Hand Tool Opening Pry Suction Cup|opening pry|pry  openingopen repair - AliExpress">
            <a:extLst>
              <a:ext uri="{FF2B5EF4-FFF2-40B4-BE49-F238E27FC236}">
                <a16:creationId xmlns:a16="http://schemas.microsoft.com/office/drawing/2014/main" id="{B4FCEB60-64D2-4FCD-B774-FE8AF73E2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058" y="3617623"/>
            <a:ext cx="10096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descr="Imagem de vídeo game&#10;&#10;Descrição gerada automaticamente com confiança média">
            <a:extLst>
              <a:ext uri="{FF2B5EF4-FFF2-40B4-BE49-F238E27FC236}">
                <a16:creationId xmlns:a16="http://schemas.microsoft.com/office/drawing/2014/main" id="{6E28E0E3-6E21-4949-881E-CC8F35D6F06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57176" y="637144"/>
            <a:ext cx="4703639" cy="4506356"/>
          </a:xfrm>
          <a:prstGeom prst="rect">
            <a:avLst/>
          </a:prstGeom>
        </p:spPr>
      </p:pic>
    </p:spTree>
    <p:extLst>
      <p:ext uri="{BB962C8B-B14F-4D97-AF65-F5344CB8AC3E}">
        <p14:creationId xmlns:p14="http://schemas.microsoft.com/office/powerpoint/2010/main" val="116127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Diagrama, Desenho técnico&#10;&#10;Descrição gerada automaticamente">
            <a:extLst>
              <a:ext uri="{FF2B5EF4-FFF2-40B4-BE49-F238E27FC236}">
                <a16:creationId xmlns:a16="http://schemas.microsoft.com/office/drawing/2014/main" id="{F1D81347-176D-457D-BEB8-5CC04B3DF25A}"/>
              </a:ext>
            </a:extLst>
          </p:cNvPr>
          <p:cNvPicPr>
            <a:picLocks noChangeAspect="1"/>
          </p:cNvPicPr>
          <p:nvPr/>
        </p:nvPicPr>
        <p:blipFill rotWithShape="1">
          <a:blip r:embed="rId3"/>
          <a:srcRect l="5450" r="2072"/>
          <a:stretch/>
        </p:blipFill>
        <p:spPr>
          <a:xfrm>
            <a:off x="4251959" y="744941"/>
            <a:ext cx="4770121" cy="2526668"/>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41</a:t>
            </a:fld>
            <a:r>
              <a:rPr lang="de-DE"/>
              <a:t> |</a:t>
            </a:r>
          </a:p>
        </p:txBody>
      </p:sp>
      <p:sp>
        <p:nvSpPr>
          <p:cNvPr id="14" name="Retângulo 13">
            <a:extLst>
              <a:ext uri="{FF2B5EF4-FFF2-40B4-BE49-F238E27FC236}">
                <a16:creationId xmlns:a16="http://schemas.microsoft.com/office/drawing/2014/main" id="{4ADF9F77-72A3-4BC6-90E7-3288FA7698AB}"/>
              </a:ext>
            </a:extLst>
          </p:cNvPr>
          <p:cNvSpPr/>
          <p:nvPr/>
        </p:nvSpPr>
        <p:spPr>
          <a:xfrm>
            <a:off x="4658978" y="2409641"/>
            <a:ext cx="750052" cy="593813"/>
          </a:xfrm>
          <a:prstGeom prst="rect">
            <a:avLst/>
          </a:prstGeom>
          <a:noFill/>
          <a:ln w="12700">
            <a:solidFill>
              <a:srgbClr val="8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Conector: Angulado 14">
            <a:extLst>
              <a:ext uri="{FF2B5EF4-FFF2-40B4-BE49-F238E27FC236}">
                <a16:creationId xmlns:a16="http://schemas.microsoft.com/office/drawing/2014/main" id="{5864F819-1047-4478-A4B3-681E35A95BA9}"/>
              </a:ext>
            </a:extLst>
          </p:cNvPr>
          <p:cNvCxnSpPr>
            <a:cxnSpLocks/>
            <a:stCxn id="14" idx="1"/>
            <a:endCxn id="6" idx="3"/>
          </p:cNvCxnSpPr>
          <p:nvPr/>
        </p:nvCxnSpPr>
        <p:spPr>
          <a:xfrm rot="10800000" flipV="1">
            <a:off x="3572142" y="2706547"/>
            <a:ext cx="1086837" cy="530957"/>
          </a:xfrm>
          <a:prstGeom prst="bentConnector3">
            <a:avLst>
              <a:gd name="adj1" fmla="val 50000"/>
            </a:avLst>
          </a:prstGeom>
          <a:noFill/>
          <a:ln w="12700">
            <a:solidFill>
              <a:srgbClr val="8000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9" name="CaixaDeTexto 18">
            <a:extLst>
              <a:ext uri="{FF2B5EF4-FFF2-40B4-BE49-F238E27FC236}">
                <a16:creationId xmlns:a16="http://schemas.microsoft.com/office/drawing/2014/main" id="{8A79F76E-61EC-4408-AD47-42C9D9214C62}"/>
              </a:ext>
            </a:extLst>
          </p:cNvPr>
          <p:cNvSpPr txBox="1"/>
          <p:nvPr/>
        </p:nvSpPr>
        <p:spPr>
          <a:xfrm>
            <a:off x="302960" y="921486"/>
            <a:ext cx="3323606" cy="738664"/>
          </a:xfrm>
          <a:prstGeom prst="rect">
            <a:avLst/>
          </a:prstGeom>
          <a:noFill/>
        </p:spPr>
        <p:txBody>
          <a:bodyPr wrap="square" rtlCol="0">
            <a:spAutoFit/>
          </a:bodyPr>
          <a:lstStyle/>
          <a:p>
            <a:pPr algn="ctr">
              <a:spcAft>
                <a:spcPts val="600"/>
              </a:spcAft>
            </a:pPr>
            <a:r>
              <a:rPr lang="de-DE" sz="1400">
                <a:solidFill>
                  <a:schemeClr val="bg1">
                    <a:lumMod val="50000"/>
                  </a:schemeClr>
                </a:solidFill>
              </a:rPr>
              <a:t>Führen Sie den Kabelbaum (</a:t>
            </a:r>
            <a:r>
              <a:rPr lang="de-DE" sz="1400">
                <a:solidFill>
                  <a:srgbClr val="B50130"/>
                </a:solidFill>
              </a:rPr>
              <a:t>Stromversorgungs- und Kommunikationskabel</a:t>
            </a:r>
            <a:r>
              <a:rPr lang="de-DE" sz="1400">
                <a:solidFill>
                  <a:schemeClr val="bg1">
                    <a:lumMod val="50000"/>
                  </a:schemeClr>
                </a:solidFill>
              </a:rPr>
              <a:t>) durch den Sockel des Rooftops.</a:t>
            </a:r>
          </a:p>
        </p:txBody>
      </p:sp>
      <p:pic>
        <p:nvPicPr>
          <p:cNvPr id="6" name="Imagem 5" descr="Diagrama, Desenho técnico&#10;&#10;Descrição gerada automaticamente com confiança média">
            <a:extLst>
              <a:ext uri="{FF2B5EF4-FFF2-40B4-BE49-F238E27FC236}">
                <a16:creationId xmlns:a16="http://schemas.microsoft.com/office/drawing/2014/main" id="{0BCE03F1-C589-4BDF-BD14-F702E6651156}"/>
              </a:ext>
            </a:extLst>
          </p:cNvPr>
          <p:cNvPicPr>
            <a:picLocks noChangeAspect="1"/>
          </p:cNvPicPr>
          <p:nvPr/>
        </p:nvPicPr>
        <p:blipFill rotWithShape="1">
          <a:blip r:embed="rId4"/>
          <a:srcRect l="31534"/>
          <a:stretch/>
        </p:blipFill>
        <p:spPr>
          <a:xfrm>
            <a:off x="357385" y="1887769"/>
            <a:ext cx="3214756" cy="2699471"/>
          </a:xfrm>
          <a:prstGeom prst="rect">
            <a:avLst/>
          </a:prstGeom>
          <a:ln w="12700">
            <a:solidFill>
              <a:srgbClr val="800000"/>
            </a:solidFill>
          </a:ln>
        </p:spPr>
      </p:pic>
    </p:spTree>
    <p:extLst>
      <p:ext uri="{BB962C8B-B14F-4D97-AF65-F5344CB8AC3E}">
        <p14:creationId xmlns:p14="http://schemas.microsoft.com/office/powerpoint/2010/main" val="32597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Imagem de vídeo game&#10;&#10;Descrição gerada automaticamente com confiança média">
            <a:extLst>
              <a:ext uri="{FF2B5EF4-FFF2-40B4-BE49-F238E27FC236}">
                <a16:creationId xmlns:a16="http://schemas.microsoft.com/office/drawing/2014/main" id="{48259FD1-5EA3-4C98-B5ED-2A64DB0E53C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94295" y="630194"/>
            <a:ext cx="5549705" cy="4139356"/>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42</a:t>
            </a:fld>
            <a:r>
              <a:rPr lang="de-DE"/>
              <a:t> |</a:t>
            </a:r>
          </a:p>
        </p:txBody>
      </p:sp>
      <p:sp>
        <p:nvSpPr>
          <p:cNvPr id="13" name="CaixaDeTexto 12">
            <a:extLst>
              <a:ext uri="{FF2B5EF4-FFF2-40B4-BE49-F238E27FC236}">
                <a16:creationId xmlns:a16="http://schemas.microsoft.com/office/drawing/2014/main" id="{DE678120-994E-45AB-B63C-D67E1AC4308D}"/>
              </a:ext>
            </a:extLst>
          </p:cNvPr>
          <p:cNvSpPr txBox="1"/>
          <p:nvPr/>
        </p:nvSpPr>
        <p:spPr>
          <a:xfrm>
            <a:off x="272901" y="1256005"/>
            <a:ext cx="3321394" cy="2631490"/>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de-DE" dirty="0"/>
              <a:t>Positionieren Sie das Gerät vorsichtig über dem Dachrahmen und entfernen Sie die </a:t>
            </a:r>
            <a:r>
              <a:rPr lang="de-DE" dirty="0" err="1"/>
              <a:t>Hubseile</a:t>
            </a:r>
            <a:r>
              <a:rPr lang="de-DE" dirty="0"/>
              <a:t> und Bügel.</a:t>
            </a:r>
          </a:p>
          <a:p>
            <a:endParaRPr lang="en-GB" dirty="0"/>
          </a:p>
          <a:p>
            <a:endParaRPr lang="en-GB" dirty="0"/>
          </a:p>
          <a:p>
            <a:endParaRPr lang="en-GB" dirty="0"/>
          </a:p>
          <a:p>
            <a:endParaRPr lang="en-GB" dirty="0"/>
          </a:p>
          <a:p>
            <a:r>
              <a:rPr lang="de-DE" dirty="0">
                <a:solidFill>
                  <a:srgbClr val="B50130"/>
                </a:solidFill>
              </a:rPr>
              <a:t>Achten Sie bei der Positionierung des </a:t>
            </a:r>
            <a:r>
              <a:rPr lang="de-DE" dirty="0" err="1">
                <a:solidFill>
                  <a:srgbClr val="B50130"/>
                </a:solidFill>
              </a:rPr>
              <a:t>Rooftops</a:t>
            </a:r>
            <a:r>
              <a:rPr lang="de-DE" dirty="0">
                <a:solidFill>
                  <a:srgbClr val="B50130"/>
                </a:solidFill>
              </a:rPr>
              <a:t> über dem Dachrahmen auf eine gleichmäßige Verteilung der Last. </a:t>
            </a:r>
          </a:p>
        </p:txBody>
      </p:sp>
      <p:pic>
        <p:nvPicPr>
          <p:cNvPr id="12" name="Gráfico 11" descr="Aviso com preenchimento sólido">
            <a:extLst>
              <a:ext uri="{FF2B5EF4-FFF2-40B4-BE49-F238E27FC236}">
                <a16:creationId xmlns:a16="http://schemas.microsoft.com/office/drawing/2014/main" id="{21556024-2BC4-4B5D-942B-A89584F57C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3268" y="2641260"/>
            <a:ext cx="500660" cy="500660"/>
          </a:xfrm>
          <a:prstGeom prst="rect">
            <a:avLst/>
          </a:prstGeom>
        </p:spPr>
      </p:pic>
    </p:spTree>
    <p:extLst>
      <p:ext uri="{BB962C8B-B14F-4D97-AF65-F5344CB8AC3E}">
        <p14:creationId xmlns:p14="http://schemas.microsoft.com/office/powerpoint/2010/main" val="87022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Uma imagem contendo Diagrama&#10;&#10;Descrição gerada automaticamente">
            <a:extLst>
              <a:ext uri="{FF2B5EF4-FFF2-40B4-BE49-F238E27FC236}">
                <a16:creationId xmlns:a16="http://schemas.microsoft.com/office/drawing/2014/main" id="{4F4A9555-4142-4EB1-B962-F8044D34EDB5}"/>
              </a:ext>
            </a:extLst>
          </p:cNvPr>
          <p:cNvPicPr>
            <a:picLocks noChangeAspect="1"/>
          </p:cNvPicPr>
          <p:nvPr/>
        </p:nvPicPr>
        <p:blipFill rotWithShape="1">
          <a:blip r:embed="rId3">
            <a:clrChange>
              <a:clrFrom>
                <a:srgbClr val="FFFFFF"/>
              </a:clrFrom>
              <a:clrTo>
                <a:srgbClr val="FFFFFF">
                  <a:alpha val="0"/>
                </a:srgbClr>
              </a:clrTo>
            </a:clrChange>
          </a:blip>
          <a:srcRect l="27004" r="22330" b="23081"/>
          <a:stretch/>
        </p:blipFill>
        <p:spPr>
          <a:xfrm>
            <a:off x="6177781" y="2571750"/>
            <a:ext cx="2720872" cy="1789687"/>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43</a:t>
            </a:fld>
            <a:r>
              <a:rPr lang="de-DE"/>
              <a:t> |</a:t>
            </a:r>
          </a:p>
        </p:txBody>
      </p:sp>
      <p:pic>
        <p:nvPicPr>
          <p:cNvPr id="5" name="Imagem 4" descr="Uma imagem contendo Diagrama&#10;&#10;Descrição gerada automaticamente">
            <a:extLst>
              <a:ext uri="{FF2B5EF4-FFF2-40B4-BE49-F238E27FC236}">
                <a16:creationId xmlns:a16="http://schemas.microsoft.com/office/drawing/2014/main" id="{31E2C0E3-9FAD-438C-9D6F-ACF8044E9AB7}"/>
              </a:ext>
            </a:extLst>
          </p:cNvPr>
          <p:cNvPicPr>
            <a:picLocks noChangeAspect="1"/>
          </p:cNvPicPr>
          <p:nvPr/>
        </p:nvPicPr>
        <p:blipFill rotWithShape="1">
          <a:blip r:embed="rId4">
            <a:clrChange>
              <a:clrFrom>
                <a:srgbClr val="FFFFFF"/>
              </a:clrFrom>
              <a:clrTo>
                <a:srgbClr val="FFFFFF">
                  <a:alpha val="0"/>
                </a:srgbClr>
              </a:clrTo>
            </a:clrChange>
          </a:blip>
          <a:srcRect l="27287" r="22047" b="23346"/>
          <a:stretch/>
        </p:blipFill>
        <p:spPr>
          <a:xfrm>
            <a:off x="245346" y="1990833"/>
            <a:ext cx="2720871" cy="1789687"/>
          </a:xfrm>
          <a:prstGeom prst="rect">
            <a:avLst/>
          </a:prstGeom>
          <a:ln w="12700">
            <a:solidFill>
              <a:srgbClr val="B50130"/>
            </a:solidFill>
          </a:ln>
        </p:spPr>
      </p:pic>
      <p:pic>
        <p:nvPicPr>
          <p:cNvPr id="8" name="Imagem 7" descr="Uma imagem contendo Diagrama&#10;&#10;Descrição gerada automaticamente">
            <a:extLst>
              <a:ext uri="{FF2B5EF4-FFF2-40B4-BE49-F238E27FC236}">
                <a16:creationId xmlns:a16="http://schemas.microsoft.com/office/drawing/2014/main" id="{7258AFB3-B41D-42C6-B57B-30E0251006D0}"/>
              </a:ext>
            </a:extLst>
          </p:cNvPr>
          <p:cNvPicPr>
            <a:picLocks noChangeAspect="1"/>
          </p:cNvPicPr>
          <p:nvPr/>
        </p:nvPicPr>
        <p:blipFill rotWithShape="1">
          <a:blip r:embed="rId5">
            <a:clrChange>
              <a:clrFrom>
                <a:srgbClr val="FFFFFF"/>
              </a:clrFrom>
              <a:clrTo>
                <a:srgbClr val="FFFFFF">
                  <a:alpha val="0"/>
                </a:srgbClr>
              </a:clrTo>
            </a:clrChange>
          </a:blip>
          <a:srcRect l="27073" r="22260" b="22389"/>
          <a:stretch/>
        </p:blipFill>
        <p:spPr>
          <a:xfrm>
            <a:off x="3211563" y="2281291"/>
            <a:ext cx="2720872" cy="1789687"/>
          </a:xfrm>
          <a:prstGeom prst="rect">
            <a:avLst/>
          </a:prstGeom>
          <a:ln w="12700">
            <a:solidFill>
              <a:srgbClr val="B50130"/>
            </a:solidFill>
          </a:ln>
        </p:spPr>
      </p:pic>
      <p:sp>
        <p:nvSpPr>
          <p:cNvPr id="17" name="CaixaDeTexto 16">
            <a:extLst>
              <a:ext uri="{FF2B5EF4-FFF2-40B4-BE49-F238E27FC236}">
                <a16:creationId xmlns:a16="http://schemas.microsoft.com/office/drawing/2014/main" id="{9AD7FE1E-9D11-4A84-BE94-280DF3DAF7BD}"/>
              </a:ext>
            </a:extLst>
          </p:cNvPr>
          <p:cNvSpPr txBox="1"/>
          <p:nvPr/>
        </p:nvSpPr>
        <p:spPr>
          <a:xfrm>
            <a:off x="245346" y="725174"/>
            <a:ext cx="5304359" cy="1323439"/>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pPr algn="l"/>
            <a:r>
              <a:rPr lang="de-DE" dirty="0"/>
              <a:t>Die Frischlufthaube muss vor der Inbetriebnahme geöffnet und gesichert werden.</a:t>
            </a:r>
            <a:r>
              <a:rPr lang="de-DE" sz="1400" dirty="0"/>
              <a:t> </a:t>
            </a:r>
          </a:p>
          <a:p>
            <a:pPr algn="l"/>
            <a:r>
              <a:rPr lang="de-DE" dirty="0"/>
              <a:t>Diese wird im geschlossenen Zustand geliefert, um Transportschäden zu vermeiden.</a:t>
            </a:r>
          </a:p>
          <a:p>
            <a:pPr marL="285750" indent="-285750" algn="l">
              <a:spcAft>
                <a:spcPts val="0"/>
              </a:spcAft>
              <a:buFont typeface="Wingdings" panose="05000000000000000000" pitchFamily="2" charset="2"/>
              <a:buChar char="Ø"/>
            </a:pPr>
            <a:r>
              <a:rPr lang="de-DE" dirty="0">
                <a:solidFill>
                  <a:srgbClr val="B50130"/>
                </a:solidFill>
              </a:rPr>
              <a:t>Die Frischlufthaube anheben.</a:t>
            </a:r>
          </a:p>
        </p:txBody>
      </p:sp>
    </p:spTree>
    <p:extLst>
      <p:ext uri="{BB962C8B-B14F-4D97-AF65-F5344CB8AC3E}">
        <p14:creationId xmlns:p14="http://schemas.microsoft.com/office/powerpoint/2010/main" val="384518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Uma imagem contendo eletrônico, circuito&#10;&#10;Descrição gerada automaticamente">
            <a:extLst>
              <a:ext uri="{FF2B5EF4-FFF2-40B4-BE49-F238E27FC236}">
                <a16:creationId xmlns:a16="http://schemas.microsoft.com/office/drawing/2014/main" id="{46D0DCF3-DB43-436A-93DD-729DDB320A66}"/>
              </a:ext>
            </a:extLst>
          </p:cNvPr>
          <p:cNvPicPr>
            <a:picLocks noChangeAspect="1"/>
          </p:cNvPicPr>
          <p:nvPr/>
        </p:nvPicPr>
        <p:blipFill rotWithShape="1">
          <a:blip r:embed="rId3">
            <a:clrChange>
              <a:clrFrom>
                <a:srgbClr val="FFFFFF"/>
              </a:clrFrom>
              <a:clrTo>
                <a:srgbClr val="FFFFFF">
                  <a:alpha val="0"/>
                </a:srgbClr>
              </a:clrTo>
            </a:clrChange>
          </a:blip>
          <a:srcRect l="24417" b="33791"/>
          <a:stretch/>
        </p:blipFill>
        <p:spPr>
          <a:xfrm>
            <a:off x="0" y="2262563"/>
            <a:ext cx="4972929" cy="2880937"/>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44</a:t>
            </a:fld>
            <a:r>
              <a:rPr lang="de-DE"/>
              <a:t> |</a:t>
            </a:r>
          </a:p>
        </p:txBody>
      </p:sp>
      <p:sp>
        <p:nvSpPr>
          <p:cNvPr id="17" name="CaixaDeTexto 16">
            <a:extLst>
              <a:ext uri="{FF2B5EF4-FFF2-40B4-BE49-F238E27FC236}">
                <a16:creationId xmlns:a16="http://schemas.microsoft.com/office/drawing/2014/main" id="{EDC895FC-FFE7-4AF9-8669-7094C8B83948}"/>
              </a:ext>
            </a:extLst>
          </p:cNvPr>
          <p:cNvSpPr txBox="1"/>
          <p:nvPr/>
        </p:nvSpPr>
        <p:spPr>
          <a:xfrm>
            <a:off x="245346" y="725174"/>
            <a:ext cx="5304359" cy="1538883"/>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pPr algn="l"/>
            <a:r>
              <a:rPr lang="de-DE" dirty="0"/>
              <a:t>Die Frischlufthaube muss vor der Inbetriebnahme geöffnet und gesichert werden.</a:t>
            </a:r>
            <a:r>
              <a:rPr lang="de-DE" sz="1100" dirty="0"/>
              <a:t> </a:t>
            </a:r>
          </a:p>
          <a:p>
            <a:pPr algn="l"/>
            <a:r>
              <a:rPr lang="de-DE" dirty="0"/>
              <a:t>Diese wird im geschlossenen Zustand geliefert, um Transportschäden zu vermeiden.</a:t>
            </a:r>
          </a:p>
          <a:p>
            <a:pPr marL="285750" indent="-285750" algn="l">
              <a:spcAft>
                <a:spcPts val="0"/>
              </a:spcAft>
              <a:buFont typeface="Wingdings" panose="05000000000000000000" pitchFamily="2" charset="2"/>
              <a:buChar char="Ø"/>
            </a:pPr>
            <a:r>
              <a:rPr lang="de-DE" dirty="0"/>
              <a:t>Die Frischlufthaube anheben.</a:t>
            </a:r>
          </a:p>
          <a:p>
            <a:pPr marL="285750" indent="-285750" algn="l">
              <a:spcAft>
                <a:spcPts val="0"/>
              </a:spcAft>
              <a:buFont typeface="Wingdings" panose="05000000000000000000" pitchFamily="2" charset="2"/>
              <a:buChar char="Ø"/>
            </a:pPr>
            <a:r>
              <a:rPr lang="de-DE" dirty="0">
                <a:solidFill>
                  <a:srgbClr val="B50130"/>
                </a:solidFill>
              </a:rPr>
              <a:t>Die Seitenplatten aufklappen.</a:t>
            </a:r>
          </a:p>
        </p:txBody>
      </p:sp>
      <p:pic>
        <p:nvPicPr>
          <p:cNvPr id="14" name="Imagem 13" descr="Diagrama&#10;&#10;Descrição gerada automaticamente">
            <a:extLst>
              <a:ext uri="{FF2B5EF4-FFF2-40B4-BE49-F238E27FC236}">
                <a16:creationId xmlns:a16="http://schemas.microsoft.com/office/drawing/2014/main" id="{6B6CFDCE-A02C-4D9C-A3A1-61153C0E6937}"/>
              </a:ext>
            </a:extLst>
          </p:cNvPr>
          <p:cNvPicPr>
            <a:picLocks noChangeAspect="1"/>
          </p:cNvPicPr>
          <p:nvPr/>
        </p:nvPicPr>
        <p:blipFill rotWithShape="1">
          <a:blip r:embed="rId4"/>
          <a:srcRect l="40882" t="3069" r="13591" b="13193"/>
          <a:stretch/>
        </p:blipFill>
        <p:spPr>
          <a:xfrm>
            <a:off x="5404620" y="1216673"/>
            <a:ext cx="3494034" cy="3321326"/>
          </a:xfrm>
          <a:prstGeom prst="rect">
            <a:avLst/>
          </a:prstGeom>
          <a:ln w="12700">
            <a:solidFill>
              <a:srgbClr val="B50130"/>
            </a:solidFill>
          </a:ln>
        </p:spPr>
      </p:pic>
      <p:sp>
        <p:nvSpPr>
          <p:cNvPr id="20" name="Retângulo 19">
            <a:extLst>
              <a:ext uri="{FF2B5EF4-FFF2-40B4-BE49-F238E27FC236}">
                <a16:creationId xmlns:a16="http://schemas.microsoft.com/office/drawing/2014/main" id="{0990E494-D06E-40E4-B9EF-3F67F7C2B765}"/>
              </a:ext>
            </a:extLst>
          </p:cNvPr>
          <p:cNvSpPr/>
          <p:nvPr/>
        </p:nvSpPr>
        <p:spPr>
          <a:xfrm>
            <a:off x="2004646" y="3169296"/>
            <a:ext cx="1202790" cy="1249030"/>
          </a:xfrm>
          <a:prstGeom prst="rect">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Conector: Angulado 20">
            <a:extLst>
              <a:ext uri="{FF2B5EF4-FFF2-40B4-BE49-F238E27FC236}">
                <a16:creationId xmlns:a16="http://schemas.microsoft.com/office/drawing/2014/main" id="{4DDE1C9C-1AB5-400E-BE7A-795BC2929D06}"/>
              </a:ext>
            </a:extLst>
          </p:cNvPr>
          <p:cNvCxnSpPr>
            <a:cxnSpLocks/>
            <a:stCxn id="20" idx="0"/>
            <a:endCxn id="14" idx="1"/>
          </p:cNvCxnSpPr>
          <p:nvPr/>
        </p:nvCxnSpPr>
        <p:spPr>
          <a:xfrm rot="5400000" flipH="1" flipV="1">
            <a:off x="3859350" y="1624027"/>
            <a:ext cx="291960" cy="2798579"/>
          </a:xfrm>
          <a:prstGeom prst="bentConnector2">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58127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iagrama, Desenho técnico&#10;&#10;Descrição gerada automaticamente">
            <a:extLst>
              <a:ext uri="{FF2B5EF4-FFF2-40B4-BE49-F238E27FC236}">
                <a16:creationId xmlns:a16="http://schemas.microsoft.com/office/drawing/2014/main" id="{321DC2EB-E12C-4147-B37C-53CC5DF06BD9}"/>
              </a:ext>
            </a:extLst>
          </p:cNvPr>
          <p:cNvPicPr>
            <a:picLocks noChangeAspect="1"/>
          </p:cNvPicPr>
          <p:nvPr/>
        </p:nvPicPr>
        <p:blipFill>
          <a:blip r:embed="rId3"/>
          <a:stretch>
            <a:fillRect/>
          </a:stretch>
        </p:blipFill>
        <p:spPr>
          <a:xfrm>
            <a:off x="1927275" y="2436137"/>
            <a:ext cx="5289451" cy="2533921"/>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45</a:t>
            </a:fld>
            <a:r>
              <a:rPr lang="de-DE"/>
              <a:t> |</a:t>
            </a:r>
          </a:p>
        </p:txBody>
      </p:sp>
      <p:sp>
        <p:nvSpPr>
          <p:cNvPr id="13" name="CaixaDeTexto 12">
            <a:extLst>
              <a:ext uri="{FF2B5EF4-FFF2-40B4-BE49-F238E27FC236}">
                <a16:creationId xmlns:a16="http://schemas.microsoft.com/office/drawing/2014/main" id="{CFE76605-84E1-42F0-BFEA-9DDEA77C0F45}"/>
              </a:ext>
            </a:extLst>
          </p:cNvPr>
          <p:cNvSpPr txBox="1"/>
          <p:nvPr/>
        </p:nvSpPr>
        <p:spPr>
          <a:xfrm>
            <a:off x="245346" y="725174"/>
            <a:ext cx="6971380" cy="1754326"/>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pPr algn="l"/>
            <a:r>
              <a:rPr lang="de-DE" dirty="0"/>
              <a:t>Die Frischlufthaube muss vor der Inbetriebnahme geöffnet und gesichert werden.</a:t>
            </a:r>
            <a:r>
              <a:rPr lang="de-DE" sz="1100" dirty="0"/>
              <a:t> </a:t>
            </a:r>
          </a:p>
          <a:p>
            <a:pPr algn="l"/>
            <a:r>
              <a:rPr lang="de-DE" dirty="0"/>
              <a:t>Diese wird im geschlossenen Zustand geliefert, um Transportschäden zu vermeiden.</a:t>
            </a:r>
          </a:p>
          <a:p>
            <a:pPr marL="285750" indent="-285750" algn="l">
              <a:spcAft>
                <a:spcPts val="0"/>
              </a:spcAft>
              <a:buFont typeface="Wingdings" panose="05000000000000000000" pitchFamily="2" charset="2"/>
              <a:buChar char="Ø"/>
            </a:pPr>
            <a:r>
              <a:rPr lang="de-DE" dirty="0"/>
              <a:t>Die Frischlufthaube anheben.</a:t>
            </a:r>
          </a:p>
          <a:p>
            <a:pPr marL="285750" indent="-285750" algn="l">
              <a:spcAft>
                <a:spcPts val="0"/>
              </a:spcAft>
              <a:buFont typeface="Wingdings" panose="05000000000000000000" pitchFamily="2" charset="2"/>
              <a:buChar char="Ø"/>
            </a:pPr>
            <a:r>
              <a:rPr lang="de-DE" dirty="0"/>
              <a:t>Die Seitenplatten aufklappen.</a:t>
            </a:r>
          </a:p>
          <a:p>
            <a:pPr marL="285750" indent="-285750" algn="l">
              <a:spcAft>
                <a:spcPts val="0"/>
              </a:spcAft>
              <a:buFont typeface="Wingdings" panose="05000000000000000000" pitchFamily="2" charset="2"/>
              <a:buChar char="Ø"/>
            </a:pPr>
            <a:r>
              <a:rPr lang="de-DE" dirty="0">
                <a:solidFill>
                  <a:srgbClr val="B50130"/>
                </a:solidFill>
              </a:rPr>
              <a:t>Überprüfen Sie die korrekte Position der schwarzen Dichtung auf der Oberseite der </a:t>
            </a:r>
            <a:r>
              <a:rPr lang="de-DE" dirty="0" err="1">
                <a:solidFill>
                  <a:srgbClr val="B50130"/>
                </a:solidFill>
              </a:rPr>
              <a:t>Haubenabdeckung</a:t>
            </a:r>
            <a:r>
              <a:rPr lang="de-DE" dirty="0">
                <a:solidFill>
                  <a:srgbClr val="B50130"/>
                </a:solidFill>
              </a:rPr>
              <a:t> und befestigen Sie die Haube mit selbstschneidenden Schrauben (im Lieferumfang enthalten) an den beiden Seitenplatten.</a:t>
            </a:r>
          </a:p>
        </p:txBody>
      </p:sp>
      <p:grpSp>
        <p:nvGrpSpPr>
          <p:cNvPr id="8" name="Agrupar 7">
            <a:extLst>
              <a:ext uri="{FF2B5EF4-FFF2-40B4-BE49-F238E27FC236}">
                <a16:creationId xmlns:a16="http://schemas.microsoft.com/office/drawing/2014/main" id="{FC78B7AF-5156-4DF3-A60E-3283923D7469}"/>
              </a:ext>
            </a:extLst>
          </p:cNvPr>
          <p:cNvGrpSpPr/>
          <p:nvPr/>
        </p:nvGrpSpPr>
        <p:grpSpPr>
          <a:xfrm>
            <a:off x="3162236" y="2527785"/>
            <a:ext cx="3990263" cy="1871701"/>
            <a:chOff x="3162236" y="2612193"/>
            <a:chExt cx="3990263" cy="1871701"/>
          </a:xfrm>
        </p:grpSpPr>
        <p:sp>
          <p:nvSpPr>
            <p:cNvPr id="7" name="Seta: para Baixo 6">
              <a:extLst>
                <a:ext uri="{FF2B5EF4-FFF2-40B4-BE49-F238E27FC236}">
                  <a16:creationId xmlns:a16="http://schemas.microsoft.com/office/drawing/2014/main" id="{E8DB135F-6210-47F5-8A94-6C1AE7D3ADBA}"/>
                </a:ext>
              </a:extLst>
            </p:cNvPr>
            <p:cNvSpPr/>
            <p:nvPr/>
          </p:nvSpPr>
          <p:spPr>
            <a:xfrm rot="3055020">
              <a:off x="6546854" y="3080824"/>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eta: para Baixo 13">
              <a:extLst>
                <a:ext uri="{FF2B5EF4-FFF2-40B4-BE49-F238E27FC236}">
                  <a16:creationId xmlns:a16="http://schemas.microsoft.com/office/drawing/2014/main" id="{8BE0ADB2-2513-4A56-9224-4EE0E479F3BA}"/>
                </a:ext>
              </a:extLst>
            </p:cNvPr>
            <p:cNvSpPr/>
            <p:nvPr/>
          </p:nvSpPr>
          <p:spPr>
            <a:xfrm rot="3542364">
              <a:off x="6779264" y="3376495"/>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eta: para Baixo 15">
              <a:extLst>
                <a:ext uri="{FF2B5EF4-FFF2-40B4-BE49-F238E27FC236}">
                  <a16:creationId xmlns:a16="http://schemas.microsoft.com/office/drawing/2014/main" id="{F3A29E9B-6595-4904-A638-A4C14A1B089C}"/>
                </a:ext>
              </a:extLst>
            </p:cNvPr>
            <p:cNvSpPr/>
            <p:nvPr/>
          </p:nvSpPr>
          <p:spPr>
            <a:xfrm rot="3542364">
              <a:off x="6925949" y="3645100"/>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eta: para Baixo 16">
              <a:extLst>
                <a:ext uri="{FF2B5EF4-FFF2-40B4-BE49-F238E27FC236}">
                  <a16:creationId xmlns:a16="http://schemas.microsoft.com/office/drawing/2014/main" id="{85C6BA76-4BDE-430C-8DEA-C2EE24D94B9B}"/>
                </a:ext>
              </a:extLst>
            </p:cNvPr>
            <p:cNvSpPr/>
            <p:nvPr/>
          </p:nvSpPr>
          <p:spPr>
            <a:xfrm rot="5040862">
              <a:off x="6979290" y="3881148"/>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eta: para Baixo 17">
              <a:extLst>
                <a:ext uri="{FF2B5EF4-FFF2-40B4-BE49-F238E27FC236}">
                  <a16:creationId xmlns:a16="http://schemas.microsoft.com/office/drawing/2014/main" id="{B9DDD8B8-2D89-4B51-BF20-3094ADAE0283}"/>
                </a:ext>
              </a:extLst>
            </p:cNvPr>
            <p:cNvSpPr/>
            <p:nvPr/>
          </p:nvSpPr>
          <p:spPr>
            <a:xfrm rot="3055020">
              <a:off x="6338869" y="2880798"/>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eta: para Baixo 18">
              <a:extLst>
                <a:ext uri="{FF2B5EF4-FFF2-40B4-BE49-F238E27FC236}">
                  <a16:creationId xmlns:a16="http://schemas.microsoft.com/office/drawing/2014/main" id="{AB3D1700-1A3E-4D48-A0CA-B6CFF00C1532}"/>
                </a:ext>
              </a:extLst>
            </p:cNvPr>
            <p:cNvSpPr/>
            <p:nvPr/>
          </p:nvSpPr>
          <p:spPr>
            <a:xfrm rot="982597">
              <a:off x="5987637" y="2657913"/>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eta: para Baixo 19">
              <a:extLst>
                <a:ext uri="{FF2B5EF4-FFF2-40B4-BE49-F238E27FC236}">
                  <a16:creationId xmlns:a16="http://schemas.microsoft.com/office/drawing/2014/main" id="{C2389604-B416-4A57-8585-F5A8F4F43A7D}"/>
                </a:ext>
              </a:extLst>
            </p:cNvPr>
            <p:cNvSpPr/>
            <p:nvPr/>
          </p:nvSpPr>
          <p:spPr>
            <a:xfrm rot="982597">
              <a:off x="5891147" y="2612193"/>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eta: para Baixo 20">
              <a:extLst>
                <a:ext uri="{FF2B5EF4-FFF2-40B4-BE49-F238E27FC236}">
                  <a16:creationId xmlns:a16="http://schemas.microsoft.com/office/drawing/2014/main" id="{864C1E1C-B159-4CB2-83BA-B5BC16819ED4}"/>
                </a:ext>
              </a:extLst>
            </p:cNvPr>
            <p:cNvSpPr/>
            <p:nvPr/>
          </p:nvSpPr>
          <p:spPr>
            <a:xfrm rot="3055020">
              <a:off x="3845747" y="3465715"/>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eta: para Baixo 21">
              <a:extLst>
                <a:ext uri="{FF2B5EF4-FFF2-40B4-BE49-F238E27FC236}">
                  <a16:creationId xmlns:a16="http://schemas.microsoft.com/office/drawing/2014/main" id="{38AD4F5C-7538-48A7-B5EA-D7729CEEFE64}"/>
                </a:ext>
              </a:extLst>
            </p:cNvPr>
            <p:cNvSpPr/>
            <p:nvPr/>
          </p:nvSpPr>
          <p:spPr>
            <a:xfrm rot="3542364">
              <a:off x="4088452" y="3787688"/>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eta: para Baixo 22">
              <a:extLst>
                <a:ext uri="{FF2B5EF4-FFF2-40B4-BE49-F238E27FC236}">
                  <a16:creationId xmlns:a16="http://schemas.microsoft.com/office/drawing/2014/main" id="{5A97F1E5-8B53-433E-90FA-5285E22FB3C5}"/>
                </a:ext>
              </a:extLst>
            </p:cNvPr>
            <p:cNvSpPr/>
            <p:nvPr/>
          </p:nvSpPr>
          <p:spPr>
            <a:xfrm rot="3542364">
              <a:off x="4225047" y="4065465"/>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eta: para Baixo 23">
              <a:extLst>
                <a:ext uri="{FF2B5EF4-FFF2-40B4-BE49-F238E27FC236}">
                  <a16:creationId xmlns:a16="http://schemas.microsoft.com/office/drawing/2014/main" id="{2BDC8401-108C-498D-BC74-248D05AFD4AA}"/>
                </a:ext>
              </a:extLst>
            </p:cNvPr>
            <p:cNvSpPr/>
            <p:nvPr/>
          </p:nvSpPr>
          <p:spPr>
            <a:xfrm rot="5040862">
              <a:off x="4294193" y="4310686"/>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eta: para Baixo 24">
              <a:extLst>
                <a:ext uri="{FF2B5EF4-FFF2-40B4-BE49-F238E27FC236}">
                  <a16:creationId xmlns:a16="http://schemas.microsoft.com/office/drawing/2014/main" id="{A00FD761-10AE-4888-A471-9408E95C1351}"/>
                </a:ext>
              </a:extLst>
            </p:cNvPr>
            <p:cNvSpPr/>
            <p:nvPr/>
          </p:nvSpPr>
          <p:spPr>
            <a:xfrm rot="3055020">
              <a:off x="3614000" y="3256981"/>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Seta: para Baixo 25">
              <a:extLst>
                <a:ext uri="{FF2B5EF4-FFF2-40B4-BE49-F238E27FC236}">
                  <a16:creationId xmlns:a16="http://schemas.microsoft.com/office/drawing/2014/main" id="{21C1F693-3D5C-4306-8370-4DA6859056A0}"/>
                </a:ext>
              </a:extLst>
            </p:cNvPr>
            <p:cNvSpPr/>
            <p:nvPr/>
          </p:nvSpPr>
          <p:spPr>
            <a:xfrm rot="982597">
              <a:off x="3266227" y="3020777"/>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eta: para Baixo 26">
              <a:extLst>
                <a:ext uri="{FF2B5EF4-FFF2-40B4-BE49-F238E27FC236}">
                  <a16:creationId xmlns:a16="http://schemas.microsoft.com/office/drawing/2014/main" id="{A74B9A4A-E70A-4C97-8B33-CC8379DBB4D0}"/>
                </a:ext>
              </a:extLst>
            </p:cNvPr>
            <p:cNvSpPr/>
            <p:nvPr/>
          </p:nvSpPr>
          <p:spPr>
            <a:xfrm rot="982597">
              <a:off x="3162236" y="2962295"/>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73232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E06A0738-645F-402E-A619-AABAEE2CA2F7}"/>
              </a:ext>
            </a:extLst>
          </p:cNvPr>
          <p:cNvPicPr>
            <a:picLocks noChangeAspect="1"/>
          </p:cNvPicPr>
          <p:nvPr/>
        </p:nvPicPr>
        <p:blipFill rotWithShape="1">
          <a:blip r:embed="rId3"/>
          <a:srcRect l="35995" r="31564" b="43778"/>
          <a:stretch/>
        </p:blipFill>
        <p:spPr>
          <a:xfrm>
            <a:off x="4751122" y="2218395"/>
            <a:ext cx="3107615" cy="2754607"/>
          </a:xfrm>
          <a:prstGeom prst="rect">
            <a:avLst/>
          </a:prstGeom>
          <a:ln w="12700">
            <a:solidFill>
              <a:srgbClr val="B50130"/>
            </a:solidFill>
          </a:ln>
        </p:spPr>
      </p:pic>
      <p:pic>
        <p:nvPicPr>
          <p:cNvPr id="8" name="Imagem 7" descr="Diagrama&#10;&#10;Descrição gerada automaticamente">
            <a:extLst>
              <a:ext uri="{FF2B5EF4-FFF2-40B4-BE49-F238E27FC236}">
                <a16:creationId xmlns:a16="http://schemas.microsoft.com/office/drawing/2014/main" id="{49B0CB45-DD85-4466-9AA2-D4488BD2060D}"/>
              </a:ext>
            </a:extLst>
          </p:cNvPr>
          <p:cNvPicPr>
            <a:picLocks noChangeAspect="1"/>
          </p:cNvPicPr>
          <p:nvPr/>
        </p:nvPicPr>
        <p:blipFill rotWithShape="1">
          <a:blip r:embed="rId4"/>
          <a:srcRect l="14606" r="14606"/>
          <a:stretch/>
        </p:blipFill>
        <p:spPr>
          <a:xfrm>
            <a:off x="1106140" y="2218395"/>
            <a:ext cx="3465860" cy="2765140"/>
          </a:xfrm>
          <a:prstGeom prst="rect">
            <a:avLst/>
          </a:prstGeom>
          <a:ln w="12700">
            <a:solidFill>
              <a:srgbClr val="B50130"/>
            </a:solidFill>
          </a:ln>
        </p:spPr>
      </p:pic>
      <p:pic>
        <p:nvPicPr>
          <p:cNvPr id="5" name="Imagem 4" descr="Diagrama&#10;&#10;Descrição gerada automaticamente com confiança média">
            <a:extLst>
              <a:ext uri="{FF2B5EF4-FFF2-40B4-BE49-F238E27FC236}">
                <a16:creationId xmlns:a16="http://schemas.microsoft.com/office/drawing/2014/main" id="{DE6D8CBB-3F81-4496-B64E-0836815CF94B}"/>
              </a:ext>
            </a:extLst>
          </p:cNvPr>
          <p:cNvPicPr>
            <a:picLocks noChangeAspect="1"/>
          </p:cNvPicPr>
          <p:nvPr/>
        </p:nvPicPr>
        <p:blipFill rotWithShape="1">
          <a:blip r:embed="rId5">
            <a:clrChange>
              <a:clrFrom>
                <a:srgbClr val="FFFFFF"/>
              </a:clrFrom>
              <a:clrTo>
                <a:srgbClr val="FFFFFF">
                  <a:alpha val="0"/>
                </a:srgbClr>
              </a:clrTo>
            </a:clrChange>
          </a:blip>
          <a:srcRect l="13080" r="6291" b="13101"/>
          <a:stretch/>
        </p:blipFill>
        <p:spPr>
          <a:xfrm>
            <a:off x="1862417" y="715059"/>
            <a:ext cx="2310206" cy="1273484"/>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46</a:t>
            </a:fld>
            <a:r>
              <a:rPr lang="de-DE"/>
              <a:t> |</a:t>
            </a:r>
          </a:p>
        </p:txBody>
      </p:sp>
      <p:sp>
        <p:nvSpPr>
          <p:cNvPr id="13" name="CaixaDeTexto 12">
            <a:extLst>
              <a:ext uri="{FF2B5EF4-FFF2-40B4-BE49-F238E27FC236}">
                <a16:creationId xmlns:a16="http://schemas.microsoft.com/office/drawing/2014/main" id="{CFE76605-84E1-42F0-BFEA-9DDEA77C0F45}"/>
              </a:ext>
            </a:extLst>
          </p:cNvPr>
          <p:cNvSpPr txBox="1"/>
          <p:nvPr/>
        </p:nvSpPr>
        <p:spPr>
          <a:xfrm>
            <a:off x="4476584" y="995667"/>
            <a:ext cx="3107616" cy="738664"/>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de-DE" sz="1400"/>
              <a:t>Stellen Sie sicher, dass die für das Kondensat vorgesehene Ableitung installiert und mit einer </a:t>
            </a:r>
            <a:r>
              <a:rPr lang="de-DE" sz="1400">
                <a:solidFill>
                  <a:srgbClr val="B50130"/>
                </a:solidFill>
              </a:rPr>
              <a:t>Schlauchschelle</a:t>
            </a:r>
            <a:r>
              <a:rPr lang="de-DE" sz="1400"/>
              <a:t> befestigt wurde.</a:t>
            </a:r>
          </a:p>
        </p:txBody>
      </p:sp>
      <p:sp>
        <p:nvSpPr>
          <p:cNvPr id="29" name="Retângulo 28">
            <a:extLst>
              <a:ext uri="{FF2B5EF4-FFF2-40B4-BE49-F238E27FC236}">
                <a16:creationId xmlns:a16="http://schemas.microsoft.com/office/drawing/2014/main" id="{1CC68C90-39BB-4829-9ED9-C2A6F628AB13}"/>
              </a:ext>
            </a:extLst>
          </p:cNvPr>
          <p:cNvSpPr/>
          <p:nvPr/>
        </p:nvSpPr>
        <p:spPr>
          <a:xfrm>
            <a:off x="2352046" y="1610083"/>
            <a:ext cx="223532" cy="248495"/>
          </a:xfrm>
          <a:prstGeom prst="rect">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Conector: Angulado 29">
            <a:extLst>
              <a:ext uri="{FF2B5EF4-FFF2-40B4-BE49-F238E27FC236}">
                <a16:creationId xmlns:a16="http://schemas.microsoft.com/office/drawing/2014/main" id="{A7C75D54-7163-430E-BBF8-AAECE1486E86}"/>
              </a:ext>
            </a:extLst>
          </p:cNvPr>
          <p:cNvCxnSpPr>
            <a:cxnSpLocks/>
            <a:stCxn id="29" idx="2"/>
            <a:endCxn id="8" idx="0"/>
          </p:cNvCxnSpPr>
          <p:nvPr/>
        </p:nvCxnSpPr>
        <p:spPr>
          <a:xfrm rot="16200000" flipH="1">
            <a:off x="2471533" y="1850857"/>
            <a:ext cx="359817" cy="375258"/>
          </a:xfrm>
          <a:prstGeom prst="bentConnector3">
            <a:avLst>
              <a:gd name="adj1" fmla="val 70494"/>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22435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3653" y="1334509"/>
            <a:ext cx="8636876" cy="1371600"/>
          </a:xfrm>
        </p:spPr>
        <p:txBody>
          <a:bodyPr/>
          <a:lstStyle/>
          <a:p>
            <a:pPr>
              <a:spcAft>
                <a:spcPts val="1800"/>
              </a:spcAft>
            </a:pPr>
            <a:br>
              <a:rPr lang="de-DE" sz="1200" b="1" dirty="0"/>
            </a:br>
            <a:br>
              <a:rPr lang="de-DE" sz="1200" b="1" dirty="0"/>
            </a:br>
            <a:br>
              <a:rPr lang="de-DE" sz="1200" b="1" dirty="0"/>
            </a:br>
            <a:br>
              <a:rPr lang="de-DE" sz="1200" b="1" dirty="0"/>
            </a:br>
            <a:r>
              <a:rPr lang="de-DE" sz="4800" b="1" dirty="0"/>
              <a:t>e-Baltic</a:t>
            </a:r>
            <a:br>
              <a:rPr lang="de-DE" sz="4000" b="1" dirty="0"/>
            </a:br>
            <a:r>
              <a:rPr lang="de-DE" sz="2800" b="1" dirty="0"/>
              <a:t>Verdrahtung des </a:t>
            </a:r>
            <a:r>
              <a:rPr lang="de-DE" sz="2800" b="1" dirty="0" err="1"/>
              <a:t>Rooftops</a:t>
            </a:r>
            <a:endParaRPr lang="de-DE" b="1" dirty="0"/>
          </a:p>
        </p:txBody>
      </p:sp>
    </p:spTree>
    <p:extLst>
      <p:ext uri="{BB962C8B-B14F-4D97-AF65-F5344CB8AC3E}">
        <p14:creationId xmlns:p14="http://schemas.microsoft.com/office/powerpoint/2010/main" val="331158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a:t>VERDRAHTUNG DES ROOFTOPS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48</a:t>
            </a:fld>
            <a:r>
              <a:rPr lang="de-DE"/>
              <a:t> |</a:t>
            </a:r>
          </a:p>
        </p:txBody>
      </p:sp>
      <p:sp>
        <p:nvSpPr>
          <p:cNvPr id="13" name="CaixaDeTexto 12">
            <a:extLst>
              <a:ext uri="{FF2B5EF4-FFF2-40B4-BE49-F238E27FC236}">
                <a16:creationId xmlns:a16="http://schemas.microsoft.com/office/drawing/2014/main" id="{DE678120-994E-45AB-B63C-D67E1AC4308D}"/>
              </a:ext>
            </a:extLst>
          </p:cNvPr>
          <p:cNvSpPr txBox="1"/>
          <p:nvPr/>
        </p:nvSpPr>
        <p:spPr>
          <a:xfrm>
            <a:off x="822675" y="1156122"/>
            <a:ext cx="2903806" cy="307777"/>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de-DE" dirty="0"/>
              <a:t>Öffnen Sie die 2 markierten Türen.</a:t>
            </a:r>
          </a:p>
        </p:txBody>
      </p:sp>
      <p:pic>
        <p:nvPicPr>
          <p:cNvPr id="6" name="Imagem 5" descr="Uma imagem contendo Desenho técnico&#10;&#10;Descrição gerada automaticamente">
            <a:extLst>
              <a:ext uri="{FF2B5EF4-FFF2-40B4-BE49-F238E27FC236}">
                <a16:creationId xmlns:a16="http://schemas.microsoft.com/office/drawing/2014/main" id="{40C72148-8BC8-40C7-B1B1-8D4533E5FF6E}"/>
              </a:ext>
            </a:extLst>
          </p:cNvPr>
          <p:cNvPicPr>
            <a:picLocks noChangeAspect="1"/>
          </p:cNvPicPr>
          <p:nvPr/>
        </p:nvPicPr>
        <p:blipFill rotWithShape="1">
          <a:blip r:embed="rId3"/>
          <a:srcRect l="17418" r="7680"/>
          <a:stretch/>
        </p:blipFill>
        <p:spPr>
          <a:xfrm>
            <a:off x="274129" y="1801848"/>
            <a:ext cx="4160806" cy="2562476"/>
          </a:xfrm>
          <a:prstGeom prst="rect">
            <a:avLst/>
          </a:prstGeom>
          <a:ln w="12700">
            <a:solidFill>
              <a:srgbClr val="B50130"/>
            </a:solidFill>
          </a:ln>
        </p:spPr>
      </p:pic>
      <p:pic>
        <p:nvPicPr>
          <p:cNvPr id="8" name="Imagem 7" descr="Uma imagem contendo Desenho técnico&#10;&#10;Descrição gerada automaticamente">
            <a:extLst>
              <a:ext uri="{FF2B5EF4-FFF2-40B4-BE49-F238E27FC236}">
                <a16:creationId xmlns:a16="http://schemas.microsoft.com/office/drawing/2014/main" id="{E243F9BC-A70A-4C7B-98D9-D7437BAD4754}"/>
              </a:ext>
            </a:extLst>
          </p:cNvPr>
          <p:cNvPicPr>
            <a:picLocks noChangeAspect="1"/>
          </p:cNvPicPr>
          <p:nvPr/>
        </p:nvPicPr>
        <p:blipFill rotWithShape="1">
          <a:blip r:embed="rId4"/>
          <a:srcRect l="17418" r="7680"/>
          <a:stretch/>
        </p:blipFill>
        <p:spPr>
          <a:xfrm>
            <a:off x="4709064" y="1793382"/>
            <a:ext cx="4160806" cy="2579408"/>
          </a:xfrm>
          <a:prstGeom prst="rect">
            <a:avLst/>
          </a:prstGeom>
          <a:ln w="12700">
            <a:solidFill>
              <a:srgbClr val="B50130"/>
            </a:solidFill>
          </a:ln>
        </p:spPr>
      </p:pic>
    </p:spTree>
    <p:extLst>
      <p:ext uri="{BB962C8B-B14F-4D97-AF65-F5344CB8AC3E}">
        <p14:creationId xmlns:p14="http://schemas.microsoft.com/office/powerpoint/2010/main" val="70327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Gráfico&#10;&#10;Descrição gerada automaticamente com confiança baixa">
            <a:extLst>
              <a:ext uri="{FF2B5EF4-FFF2-40B4-BE49-F238E27FC236}">
                <a16:creationId xmlns:a16="http://schemas.microsoft.com/office/drawing/2014/main" id="{28A0D301-F3E3-4DAC-BDA0-66218018B592}"/>
              </a:ext>
            </a:extLst>
          </p:cNvPr>
          <p:cNvPicPr>
            <a:picLocks noChangeAspect="1"/>
          </p:cNvPicPr>
          <p:nvPr/>
        </p:nvPicPr>
        <p:blipFill rotWithShape="1">
          <a:blip r:embed="rId3"/>
          <a:srcRect l="24476"/>
          <a:stretch/>
        </p:blipFill>
        <p:spPr>
          <a:xfrm>
            <a:off x="4663976" y="1434286"/>
            <a:ext cx="4296071" cy="3160609"/>
          </a:xfrm>
          <a:prstGeom prst="rect">
            <a:avLst/>
          </a:prstGeom>
          <a:ln w="12700">
            <a:solidFill>
              <a:srgbClr val="B50130"/>
            </a:solidFill>
          </a:ln>
        </p:spPr>
      </p:pic>
      <p:pic>
        <p:nvPicPr>
          <p:cNvPr id="11" name="Imagem 10" descr="Imagem de vídeo game&#10;&#10;Descrição gerada automaticamente com confiança média">
            <a:extLst>
              <a:ext uri="{FF2B5EF4-FFF2-40B4-BE49-F238E27FC236}">
                <a16:creationId xmlns:a16="http://schemas.microsoft.com/office/drawing/2014/main" id="{DDBF5EBB-FDDC-436C-8F49-C6AA4803B000}"/>
              </a:ext>
            </a:extLst>
          </p:cNvPr>
          <p:cNvPicPr>
            <a:picLocks noChangeAspect="1"/>
          </p:cNvPicPr>
          <p:nvPr/>
        </p:nvPicPr>
        <p:blipFill rotWithShape="1">
          <a:blip r:embed="rId4"/>
          <a:srcRect l="24476"/>
          <a:stretch/>
        </p:blipFill>
        <p:spPr>
          <a:xfrm>
            <a:off x="183953" y="1435344"/>
            <a:ext cx="4296070" cy="3158492"/>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a:t>VERDRAHTUNG DES ROOFTOPS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49</a:t>
            </a:fld>
            <a:r>
              <a:rPr lang="de-DE"/>
              <a:t> |</a:t>
            </a:r>
          </a:p>
        </p:txBody>
      </p:sp>
      <p:sp>
        <p:nvSpPr>
          <p:cNvPr id="13" name="CaixaDeTexto 12">
            <a:extLst>
              <a:ext uri="{FF2B5EF4-FFF2-40B4-BE49-F238E27FC236}">
                <a16:creationId xmlns:a16="http://schemas.microsoft.com/office/drawing/2014/main" id="{DE678120-994E-45AB-B63C-D67E1AC4308D}"/>
              </a:ext>
            </a:extLst>
          </p:cNvPr>
          <p:cNvSpPr txBox="1"/>
          <p:nvPr/>
        </p:nvSpPr>
        <p:spPr>
          <a:xfrm>
            <a:off x="3120097" y="766820"/>
            <a:ext cx="2903806" cy="523220"/>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de-DE" dirty="0"/>
              <a:t>Entfernen Sie die markierte Metallplatte.</a:t>
            </a:r>
          </a:p>
        </p:txBody>
      </p:sp>
      <p:sp>
        <p:nvSpPr>
          <p:cNvPr id="6" name="Forma Livre: Forma 5">
            <a:extLst>
              <a:ext uri="{FF2B5EF4-FFF2-40B4-BE49-F238E27FC236}">
                <a16:creationId xmlns:a16="http://schemas.microsoft.com/office/drawing/2014/main" id="{4717BABD-21C9-45D8-9540-6D1717E85D36}"/>
              </a:ext>
            </a:extLst>
          </p:cNvPr>
          <p:cNvSpPr/>
          <p:nvPr/>
        </p:nvSpPr>
        <p:spPr>
          <a:xfrm>
            <a:off x="3246289" y="2085781"/>
            <a:ext cx="566420" cy="1546860"/>
          </a:xfrm>
          <a:custGeom>
            <a:avLst/>
            <a:gdLst>
              <a:gd name="connsiteX0" fmla="*/ 457200 w 457200"/>
              <a:gd name="connsiteY0" fmla="*/ 1661160 h 1722120"/>
              <a:gd name="connsiteX1" fmla="*/ 457200 w 457200"/>
              <a:gd name="connsiteY1" fmla="*/ 215900 h 1722120"/>
              <a:gd name="connsiteX2" fmla="*/ 434340 w 457200"/>
              <a:gd name="connsiteY2" fmla="*/ 190500 h 1722120"/>
              <a:gd name="connsiteX3" fmla="*/ 15240 w 457200"/>
              <a:gd name="connsiteY3" fmla="*/ 0 h 1722120"/>
              <a:gd name="connsiteX4" fmla="*/ 0 w 457200"/>
              <a:gd name="connsiteY4" fmla="*/ 17780 h 1722120"/>
              <a:gd name="connsiteX5" fmla="*/ 0 w 457200"/>
              <a:gd name="connsiteY5" fmla="*/ 1663700 h 1722120"/>
              <a:gd name="connsiteX6" fmla="*/ 5080 w 457200"/>
              <a:gd name="connsiteY6" fmla="*/ 1691640 h 1722120"/>
              <a:gd name="connsiteX7" fmla="*/ 81280 w 457200"/>
              <a:gd name="connsiteY7" fmla="*/ 1722120 h 1722120"/>
              <a:gd name="connsiteX8" fmla="*/ 457200 w 457200"/>
              <a:gd name="connsiteY8" fmla="*/ 1661160 h 1722120"/>
              <a:gd name="connsiteX0" fmla="*/ 457200 w 574040"/>
              <a:gd name="connsiteY0" fmla="*/ 1661160 h 1722120"/>
              <a:gd name="connsiteX1" fmla="*/ 457200 w 574040"/>
              <a:gd name="connsiteY1" fmla="*/ 215900 h 1722120"/>
              <a:gd name="connsiteX2" fmla="*/ 574040 w 574040"/>
              <a:gd name="connsiteY2" fmla="*/ 144780 h 1722120"/>
              <a:gd name="connsiteX3" fmla="*/ 15240 w 574040"/>
              <a:gd name="connsiteY3" fmla="*/ 0 h 1722120"/>
              <a:gd name="connsiteX4" fmla="*/ 0 w 574040"/>
              <a:gd name="connsiteY4" fmla="*/ 17780 h 1722120"/>
              <a:gd name="connsiteX5" fmla="*/ 0 w 574040"/>
              <a:gd name="connsiteY5" fmla="*/ 1663700 h 1722120"/>
              <a:gd name="connsiteX6" fmla="*/ 5080 w 574040"/>
              <a:gd name="connsiteY6" fmla="*/ 1691640 h 1722120"/>
              <a:gd name="connsiteX7" fmla="*/ 81280 w 574040"/>
              <a:gd name="connsiteY7" fmla="*/ 1722120 h 1722120"/>
              <a:gd name="connsiteX8" fmla="*/ 457200 w 574040"/>
              <a:gd name="connsiteY8" fmla="*/ 1661160 h 1722120"/>
              <a:gd name="connsiteX0" fmla="*/ 457200 w 574040"/>
              <a:gd name="connsiteY0" fmla="*/ 1661160 h 1722120"/>
              <a:gd name="connsiteX1" fmla="*/ 574040 w 574040"/>
              <a:gd name="connsiteY1" fmla="*/ 144780 h 1722120"/>
              <a:gd name="connsiteX2" fmla="*/ 15240 w 574040"/>
              <a:gd name="connsiteY2" fmla="*/ 0 h 1722120"/>
              <a:gd name="connsiteX3" fmla="*/ 0 w 574040"/>
              <a:gd name="connsiteY3" fmla="*/ 17780 h 1722120"/>
              <a:gd name="connsiteX4" fmla="*/ 0 w 574040"/>
              <a:gd name="connsiteY4" fmla="*/ 1663700 h 1722120"/>
              <a:gd name="connsiteX5" fmla="*/ 5080 w 574040"/>
              <a:gd name="connsiteY5" fmla="*/ 1691640 h 1722120"/>
              <a:gd name="connsiteX6" fmla="*/ 81280 w 574040"/>
              <a:gd name="connsiteY6" fmla="*/ 1722120 h 1722120"/>
              <a:gd name="connsiteX7" fmla="*/ 457200 w 574040"/>
              <a:gd name="connsiteY7" fmla="*/ 1661160 h 1722120"/>
              <a:gd name="connsiteX0" fmla="*/ 558800 w 574040"/>
              <a:gd name="connsiteY0" fmla="*/ 1450340 h 1722120"/>
              <a:gd name="connsiteX1" fmla="*/ 574040 w 574040"/>
              <a:gd name="connsiteY1" fmla="*/ 144780 h 1722120"/>
              <a:gd name="connsiteX2" fmla="*/ 15240 w 574040"/>
              <a:gd name="connsiteY2" fmla="*/ 0 h 1722120"/>
              <a:gd name="connsiteX3" fmla="*/ 0 w 574040"/>
              <a:gd name="connsiteY3" fmla="*/ 17780 h 1722120"/>
              <a:gd name="connsiteX4" fmla="*/ 0 w 574040"/>
              <a:gd name="connsiteY4" fmla="*/ 1663700 h 1722120"/>
              <a:gd name="connsiteX5" fmla="*/ 5080 w 574040"/>
              <a:gd name="connsiteY5" fmla="*/ 1691640 h 1722120"/>
              <a:gd name="connsiteX6" fmla="*/ 81280 w 574040"/>
              <a:gd name="connsiteY6" fmla="*/ 1722120 h 1722120"/>
              <a:gd name="connsiteX7" fmla="*/ 558800 w 574040"/>
              <a:gd name="connsiteY7" fmla="*/ 1450340 h 1722120"/>
              <a:gd name="connsiteX0" fmla="*/ 558800 w 574040"/>
              <a:gd name="connsiteY0" fmla="*/ 1450340 h 1691640"/>
              <a:gd name="connsiteX1" fmla="*/ 574040 w 574040"/>
              <a:gd name="connsiteY1" fmla="*/ 144780 h 1691640"/>
              <a:gd name="connsiteX2" fmla="*/ 15240 w 574040"/>
              <a:gd name="connsiteY2" fmla="*/ 0 h 1691640"/>
              <a:gd name="connsiteX3" fmla="*/ 0 w 574040"/>
              <a:gd name="connsiteY3" fmla="*/ 17780 h 1691640"/>
              <a:gd name="connsiteX4" fmla="*/ 0 w 574040"/>
              <a:gd name="connsiteY4" fmla="*/ 1663700 h 1691640"/>
              <a:gd name="connsiteX5" fmla="*/ 5080 w 574040"/>
              <a:gd name="connsiteY5" fmla="*/ 1691640 h 1691640"/>
              <a:gd name="connsiteX6" fmla="*/ 187960 w 574040"/>
              <a:gd name="connsiteY6" fmla="*/ 1546860 h 1691640"/>
              <a:gd name="connsiteX7" fmla="*/ 558800 w 574040"/>
              <a:gd name="connsiteY7" fmla="*/ 1450340 h 1691640"/>
              <a:gd name="connsiteX0" fmla="*/ 558800 w 574040"/>
              <a:gd name="connsiteY0" fmla="*/ 1450340 h 1691640"/>
              <a:gd name="connsiteX1" fmla="*/ 574040 w 574040"/>
              <a:gd name="connsiteY1" fmla="*/ 144780 h 1691640"/>
              <a:gd name="connsiteX2" fmla="*/ 15240 w 574040"/>
              <a:gd name="connsiteY2" fmla="*/ 0 h 1691640"/>
              <a:gd name="connsiteX3" fmla="*/ 0 w 574040"/>
              <a:gd name="connsiteY3" fmla="*/ 17780 h 1691640"/>
              <a:gd name="connsiteX4" fmla="*/ 2540 w 574040"/>
              <a:gd name="connsiteY4" fmla="*/ 1478280 h 1691640"/>
              <a:gd name="connsiteX5" fmla="*/ 5080 w 574040"/>
              <a:gd name="connsiteY5" fmla="*/ 1691640 h 1691640"/>
              <a:gd name="connsiteX6" fmla="*/ 187960 w 574040"/>
              <a:gd name="connsiteY6" fmla="*/ 1546860 h 1691640"/>
              <a:gd name="connsiteX7" fmla="*/ 558800 w 574040"/>
              <a:gd name="connsiteY7" fmla="*/ 1450340 h 1691640"/>
              <a:gd name="connsiteX0" fmla="*/ 558800 w 574040"/>
              <a:gd name="connsiteY0" fmla="*/ 1450340 h 1546860"/>
              <a:gd name="connsiteX1" fmla="*/ 574040 w 574040"/>
              <a:gd name="connsiteY1" fmla="*/ 144780 h 1546860"/>
              <a:gd name="connsiteX2" fmla="*/ 15240 w 574040"/>
              <a:gd name="connsiteY2" fmla="*/ 0 h 1546860"/>
              <a:gd name="connsiteX3" fmla="*/ 0 w 574040"/>
              <a:gd name="connsiteY3" fmla="*/ 17780 h 1546860"/>
              <a:gd name="connsiteX4" fmla="*/ 2540 w 574040"/>
              <a:gd name="connsiteY4" fmla="*/ 1478280 h 1546860"/>
              <a:gd name="connsiteX5" fmla="*/ 10160 w 574040"/>
              <a:gd name="connsiteY5" fmla="*/ 1508760 h 1546860"/>
              <a:gd name="connsiteX6" fmla="*/ 187960 w 574040"/>
              <a:gd name="connsiteY6" fmla="*/ 1546860 h 1546860"/>
              <a:gd name="connsiteX7" fmla="*/ 558800 w 574040"/>
              <a:gd name="connsiteY7" fmla="*/ 1450340 h 1546860"/>
              <a:gd name="connsiteX0" fmla="*/ 558800 w 566420"/>
              <a:gd name="connsiteY0" fmla="*/ 1450340 h 1546860"/>
              <a:gd name="connsiteX1" fmla="*/ 566420 w 566420"/>
              <a:gd name="connsiteY1" fmla="*/ 144780 h 1546860"/>
              <a:gd name="connsiteX2" fmla="*/ 15240 w 566420"/>
              <a:gd name="connsiteY2" fmla="*/ 0 h 1546860"/>
              <a:gd name="connsiteX3" fmla="*/ 0 w 566420"/>
              <a:gd name="connsiteY3" fmla="*/ 17780 h 1546860"/>
              <a:gd name="connsiteX4" fmla="*/ 2540 w 566420"/>
              <a:gd name="connsiteY4" fmla="*/ 1478280 h 1546860"/>
              <a:gd name="connsiteX5" fmla="*/ 10160 w 566420"/>
              <a:gd name="connsiteY5" fmla="*/ 1508760 h 1546860"/>
              <a:gd name="connsiteX6" fmla="*/ 187960 w 566420"/>
              <a:gd name="connsiteY6" fmla="*/ 1546860 h 1546860"/>
              <a:gd name="connsiteX7" fmla="*/ 558800 w 566420"/>
              <a:gd name="connsiteY7" fmla="*/ 1450340 h 154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420" h="1546860">
                <a:moveTo>
                  <a:pt x="558800" y="1450340"/>
                </a:moveTo>
                <a:lnTo>
                  <a:pt x="566420" y="144780"/>
                </a:lnTo>
                <a:lnTo>
                  <a:pt x="15240" y="0"/>
                </a:lnTo>
                <a:lnTo>
                  <a:pt x="0" y="17780"/>
                </a:lnTo>
                <a:cubicBezTo>
                  <a:pt x="847" y="504613"/>
                  <a:pt x="1693" y="991447"/>
                  <a:pt x="2540" y="1478280"/>
                </a:cubicBezTo>
                <a:cubicBezTo>
                  <a:pt x="3387" y="1549400"/>
                  <a:pt x="9313" y="1437640"/>
                  <a:pt x="10160" y="1508760"/>
                </a:cubicBezTo>
                <a:lnTo>
                  <a:pt x="187960" y="1546860"/>
                </a:lnTo>
                <a:lnTo>
                  <a:pt x="558800" y="1450340"/>
                </a:lnTo>
                <a:close/>
              </a:path>
            </a:pathLst>
          </a:custGeom>
          <a:solidFill>
            <a:srgbClr val="B5013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eta: para a Direita 6">
            <a:extLst>
              <a:ext uri="{FF2B5EF4-FFF2-40B4-BE49-F238E27FC236}">
                <a16:creationId xmlns:a16="http://schemas.microsoft.com/office/drawing/2014/main" id="{A1D51926-3F77-4FB5-958E-CDF2D5A7D730}"/>
              </a:ext>
            </a:extLst>
          </p:cNvPr>
          <p:cNvSpPr/>
          <p:nvPr/>
        </p:nvSpPr>
        <p:spPr>
          <a:xfrm rot="571024">
            <a:off x="2526982" y="2081412"/>
            <a:ext cx="710419" cy="583809"/>
          </a:xfrm>
          <a:prstGeom prst="rightArrow">
            <a:avLst/>
          </a:prstGeom>
          <a:solidFill>
            <a:srgbClr val="B5013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0321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Uma imagem contendo balança&#10;&#10;Descrição gerada automaticamente">
            <a:extLst>
              <a:ext uri="{FF2B5EF4-FFF2-40B4-BE49-F238E27FC236}">
                <a16:creationId xmlns:a16="http://schemas.microsoft.com/office/drawing/2014/main" id="{B7845447-9CE6-4D15-9CF7-24BF9E91D04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7484" y="434444"/>
            <a:ext cx="7789032" cy="4709055"/>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5</a:t>
            </a:fld>
            <a:r>
              <a:rPr lang="de-DE"/>
              <a:t> |</a:t>
            </a:r>
          </a:p>
        </p:txBody>
      </p:sp>
      <p:sp>
        <p:nvSpPr>
          <p:cNvPr id="12" name="CaixaDeTexto 11">
            <a:extLst>
              <a:ext uri="{FF2B5EF4-FFF2-40B4-BE49-F238E27FC236}">
                <a16:creationId xmlns:a16="http://schemas.microsoft.com/office/drawing/2014/main" id="{8E798CB7-8287-4097-8851-8D3BEA0867FE}"/>
              </a:ext>
            </a:extLst>
          </p:cNvPr>
          <p:cNvSpPr txBox="1"/>
          <p:nvPr/>
        </p:nvSpPr>
        <p:spPr>
          <a:xfrm>
            <a:off x="853766" y="1312586"/>
            <a:ext cx="2213525" cy="738664"/>
          </a:xfrm>
          <a:prstGeom prst="rect">
            <a:avLst/>
          </a:prstGeom>
          <a:noFill/>
        </p:spPr>
        <p:txBody>
          <a:bodyPr wrap="square" rtlCol="0">
            <a:spAutoFit/>
          </a:bodyPr>
          <a:lstStyle/>
          <a:p>
            <a:pPr>
              <a:spcAft>
                <a:spcPts val="600"/>
              </a:spcAft>
            </a:pPr>
            <a:r>
              <a:rPr lang="de-DE" sz="1400" dirty="0">
                <a:solidFill>
                  <a:schemeClr val="bg1">
                    <a:lumMod val="50000"/>
                  </a:schemeClr>
                </a:solidFill>
              </a:rPr>
              <a:t>Legen Sie den Dachrahmen vorsichtig auf die Dachbalken.</a:t>
            </a:r>
          </a:p>
        </p:txBody>
      </p:sp>
    </p:spTree>
    <p:extLst>
      <p:ext uri="{BB962C8B-B14F-4D97-AF65-F5344CB8AC3E}">
        <p14:creationId xmlns:p14="http://schemas.microsoft.com/office/powerpoint/2010/main" val="295006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Interface gráfica do usuário, Aplicativo&#10;&#10;Descrição gerada automaticamente">
            <a:extLst>
              <a:ext uri="{FF2B5EF4-FFF2-40B4-BE49-F238E27FC236}">
                <a16:creationId xmlns:a16="http://schemas.microsoft.com/office/drawing/2014/main" id="{DE3A4BA4-A9E9-4461-BCB2-35D93E1807A4}"/>
              </a:ext>
            </a:extLst>
          </p:cNvPr>
          <p:cNvPicPr>
            <a:picLocks noChangeAspect="1"/>
          </p:cNvPicPr>
          <p:nvPr/>
        </p:nvPicPr>
        <p:blipFill>
          <a:blip r:embed="rId3"/>
          <a:stretch>
            <a:fillRect/>
          </a:stretch>
        </p:blipFill>
        <p:spPr>
          <a:xfrm>
            <a:off x="1228483" y="1668183"/>
            <a:ext cx="1298118" cy="3099080"/>
          </a:xfrm>
          <a:prstGeom prst="rect">
            <a:avLst/>
          </a:prstGeom>
        </p:spPr>
      </p:pic>
      <p:pic>
        <p:nvPicPr>
          <p:cNvPr id="7" name="Imagem 6" descr="Desenho preto e branco&#10;&#10;Descrição gerada automaticamente com confiança baixa">
            <a:extLst>
              <a:ext uri="{FF2B5EF4-FFF2-40B4-BE49-F238E27FC236}">
                <a16:creationId xmlns:a16="http://schemas.microsoft.com/office/drawing/2014/main" id="{C183EA87-6CB0-48F0-8402-FC04C25EA003}"/>
              </a:ext>
            </a:extLst>
          </p:cNvPr>
          <p:cNvPicPr>
            <a:picLocks noChangeAspect="1"/>
          </p:cNvPicPr>
          <p:nvPr/>
        </p:nvPicPr>
        <p:blipFill>
          <a:blip r:embed="rId4"/>
          <a:stretch>
            <a:fillRect/>
          </a:stretch>
        </p:blipFill>
        <p:spPr>
          <a:xfrm>
            <a:off x="3873550" y="1668183"/>
            <a:ext cx="1365262" cy="3099080"/>
          </a:xfrm>
          <a:prstGeom prst="rect">
            <a:avLst/>
          </a:prstGeom>
        </p:spPr>
      </p:pic>
      <p:pic>
        <p:nvPicPr>
          <p:cNvPr id="9" name="Imagem 8" descr="Interface gráfica do usuário, Diagrama, Aplicativo&#10;&#10;Descrição gerada automaticamente">
            <a:extLst>
              <a:ext uri="{FF2B5EF4-FFF2-40B4-BE49-F238E27FC236}">
                <a16:creationId xmlns:a16="http://schemas.microsoft.com/office/drawing/2014/main" id="{73B4561A-AE2B-41FC-912F-560BD1DC7C7D}"/>
              </a:ext>
            </a:extLst>
          </p:cNvPr>
          <p:cNvPicPr>
            <a:picLocks noChangeAspect="1"/>
          </p:cNvPicPr>
          <p:nvPr/>
        </p:nvPicPr>
        <p:blipFill>
          <a:blip r:embed="rId5"/>
          <a:stretch>
            <a:fillRect/>
          </a:stretch>
        </p:blipFill>
        <p:spPr>
          <a:xfrm>
            <a:off x="6585759" y="1668183"/>
            <a:ext cx="1327258" cy="3099080"/>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a:t>VERDRAHTUNG DES ROOFTOPS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50</a:t>
            </a:fld>
            <a:r>
              <a:rPr lang="de-DE"/>
              <a:t> |</a:t>
            </a:r>
          </a:p>
        </p:txBody>
      </p:sp>
      <p:sp>
        <p:nvSpPr>
          <p:cNvPr id="13" name="CaixaDeTexto 12">
            <a:extLst>
              <a:ext uri="{FF2B5EF4-FFF2-40B4-BE49-F238E27FC236}">
                <a16:creationId xmlns:a16="http://schemas.microsoft.com/office/drawing/2014/main" id="{DE678120-994E-45AB-B63C-D67E1AC4308D}"/>
              </a:ext>
            </a:extLst>
          </p:cNvPr>
          <p:cNvSpPr txBox="1"/>
          <p:nvPr/>
        </p:nvSpPr>
        <p:spPr>
          <a:xfrm>
            <a:off x="1885070" y="681411"/>
            <a:ext cx="6331829" cy="1107996"/>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pPr marL="285750" indent="-285750" algn="l">
              <a:buFont typeface="Wingdings" panose="05000000000000000000" pitchFamily="2" charset="2"/>
              <a:buChar char="Ø"/>
            </a:pPr>
            <a:r>
              <a:rPr lang="de-DE" dirty="0"/>
              <a:t>In die Platte ein Loch mit dem Durchmesser der Kabeldurchführungen bohren.</a:t>
            </a:r>
          </a:p>
          <a:p>
            <a:pPr marL="285750" indent="-285750" algn="l">
              <a:buFont typeface="Wingdings" panose="05000000000000000000" pitchFamily="2" charset="2"/>
              <a:buChar char="Ø"/>
            </a:pPr>
            <a:r>
              <a:rPr lang="de-DE" dirty="0"/>
              <a:t>Es wird empfohlen, nur ein Kabel pro Kabeldurchführung zu verwenden.</a:t>
            </a:r>
          </a:p>
          <a:p>
            <a:pPr marL="285750" indent="-285750" algn="l">
              <a:buFont typeface="Wingdings" panose="05000000000000000000" pitchFamily="2" charset="2"/>
              <a:buChar char="Ø"/>
            </a:pPr>
            <a:r>
              <a:rPr lang="de-DE" dirty="0"/>
              <a:t>Die Kabeldurchführungen auf dem Blech platzieren.</a:t>
            </a:r>
          </a:p>
        </p:txBody>
      </p:sp>
      <p:sp>
        <p:nvSpPr>
          <p:cNvPr id="10" name="Seta: para a Direita 9">
            <a:extLst>
              <a:ext uri="{FF2B5EF4-FFF2-40B4-BE49-F238E27FC236}">
                <a16:creationId xmlns:a16="http://schemas.microsoft.com/office/drawing/2014/main" id="{6107C583-2237-4492-BF78-724022B1F132}"/>
              </a:ext>
            </a:extLst>
          </p:cNvPr>
          <p:cNvSpPr/>
          <p:nvPr/>
        </p:nvSpPr>
        <p:spPr>
          <a:xfrm>
            <a:off x="3076983" y="2862775"/>
            <a:ext cx="246185" cy="724487"/>
          </a:xfrm>
          <a:prstGeom prst="rightArrow">
            <a:avLst>
              <a:gd name="adj1" fmla="val 50000"/>
              <a:gd name="adj2" fmla="val 100000"/>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eta: para a Direita 14">
            <a:extLst>
              <a:ext uri="{FF2B5EF4-FFF2-40B4-BE49-F238E27FC236}">
                <a16:creationId xmlns:a16="http://schemas.microsoft.com/office/drawing/2014/main" id="{A1B2BDA2-9968-499F-B8E7-31CBCE70A7BD}"/>
              </a:ext>
            </a:extLst>
          </p:cNvPr>
          <p:cNvSpPr/>
          <p:nvPr/>
        </p:nvSpPr>
        <p:spPr>
          <a:xfrm>
            <a:off x="5789193" y="2862775"/>
            <a:ext cx="246185" cy="724487"/>
          </a:xfrm>
          <a:prstGeom prst="rightArrow">
            <a:avLst>
              <a:gd name="adj1" fmla="val 50000"/>
              <a:gd name="adj2" fmla="val 100000"/>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aixaDeTexto 18">
            <a:extLst>
              <a:ext uri="{FF2B5EF4-FFF2-40B4-BE49-F238E27FC236}">
                <a16:creationId xmlns:a16="http://schemas.microsoft.com/office/drawing/2014/main" id="{2E32D7A3-4D36-4264-90DF-715809759A73}"/>
              </a:ext>
            </a:extLst>
          </p:cNvPr>
          <p:cNvSpPr txBox="1"/>
          <p:nvPr/>
        </p:nvSpPr>
        <p:spPr>
          <a:xfrm>
            <a:off x="5524500" y="1929109"/>
            <a:ext cx="996414" cy="261610"/>
          </a:xfrm>
          <a:prstGeom prst="rect">
            <a:avLst/>
          </a:prstGeom>
          <a:noFill/>
        </p:spPr>
        <p:txBody>
          <a:bodyPr wrap="square" rtlCol="0">
            <a:spAutoFit/>
          </a:bodyPr>
          <a:lstStyle/>
          <a:p>
            <a:pPr algn="r">
              <a:spcAft>
                <a:spcPts val="600"/>
              </a:spcAft>
            </a:pPr>
            <a:r>
              <a:rPr lang="de-DE" sz="1100" dirty="0">
                <a:solidFill>
                  <a:schemeClr val="bg1">
                    <a:lumMod val="50000"/>
                  </a:schemeClr>
                </a:solidFill>
              </a:rPr>
              <a:t>NETZKABEL</a:t>
            </a:r>
          </a:p>
        </p:txBody>
      </p:sp>
      <p:sp>
        <p:nvSpPr>
          <p:cNvPr id="20" name="CaixaDeTexto 19">
            <a:extLst>
              <a:ext uri="{FF2B5EF4-FFF2-40B4-BE49-F238E27FC236}">
                <a16:creationId xmlns:a16="http://schemas.microsoft.com/office/drawing/2014/main" id="{AF29391F-1AC4-4486-9F1E-2B34B061D4C3}"/>
              </a:ext>
            </a:extLst>
          </p:cNvPr>
          <p:cNvSpPr txBox="1"/>
          <p:nvPr/>
        </p:nvSpPr>
        <p:spPr>
          <a:xfrm>
            <a:off x="5155652" y="4336376"/>
            <a:ext cx="1365262" cy="430887"/>
          </a:xfrm>
          <a:prstGeom prst="rect">
            <a:avLst/>
          </a:prstGeom>
          <a:noFill/>
        </p:spPr>
        <p:txBody>
          <a:bodyPr wrap="square" rtlCol="0">
            <a:spAutoFit/>
          </a:bodyPr>
          <a:lstStyle/>
          <a:p>
            <a:pPr algn="r">
              <a:spcAft>
                <a:spcPts val="600"/>
              </a:spcAft>
            </a:pPr>
            <a:r>
              <a:rPr lang="de-DE" sz="1100" dirty="0">
                <a:solidFill>
                  <a:schemeClr val="bg1">
                    <a:lumMod val="50000"/>
                  </a:schemeClr>
                </a:solidFill>
              </a:rPr>
              <a:t>KOMMUNIKATIONSKABEL</a:t>
            </a:r>
          </a:p>
        </p:txBody>
      </p:sp>
      <p:cxnSp>
        <p:nvCxnSpPr>
          <p:cNvPr id="21" name="Conector: Angulado 20">
            <a:extLst>
              <a:ext uri="{FF2B5EF4-FFF2-40B4-BE49-F238E27FC236}">
                <a16:creationId xmlns:a16="http://schemas.microsoft.com/office/drawing/2014/main" id="{788D8791-72F5-4B66-8064-64F4096A3909}"/>
              </a:ext>
            </a:extLst>
          </p:cNvPr>
          <p:cNvCxnSpPr>
            <a:cxnSpLocks/>
            <a:stCxn id="19" idx="3"/>
          </p:cNvCxnSpPr>
          <p:nvPr/>
        </p:nvCxnSpPr>
        <p:spPr>
          <a:xfrm>
            <a:off x="6520914" y="2059914"/>
            <a:ext cx="463696" cy="1084137"/>
          </a:xfrm>
          <a:prstGeom prst="bentConnector2">
            <a:avLst/>
          </a:prstGeom>
          <a:ln w="12700">
            <a:solidFill>
              <a:srgbClr val="B50130"/>
            </a:solidFill>
            <a:prstDash val="sysDash"/>
          </a:ln>
        </p:spPr>
        <p:style>
          <a:lnRef idx="1">
            <a:schemeClr val="accent1"/>
          </a:lnRef>
          <a:fillRef idx="0">
            <a:schemeClr val="accent1"/>
          </a:fillRef>
          <a:effectRef idx="0">
            <a:schemeClr val="accent1"/>
          </a:effectRef>
          <a:fontRef idx="minor">
            <a:schemeClr val="tx1"/>
          </a:fontRef>
        </p:style>
      </p:cxnSp>
      <p:cxnSp>
        <p:nvCxnSpPr>
          <p:cNvPr id="22" name="Conector: Angulado 21">
            <a:extLst>
              <a:ext uri="{FF2B5EF4-FFF2-40B4-BE49-F238E27FC236}">
                <a16:creationId xmlns:a16="http://schemas.microsoft.com/office/drawing/2014/main" id="{8A572A91-7E42-4EB0-9B4A-772BCAD492B9}"/>
              </a:ext>
            </a:extLst>
          </p:cNvPr>
          <p:cNvCxnSpPr>
            <a:cxnSpLocks/>
            <a:endCxn id="20" idx="3"/>
          </p:cNvCxnSpPr>
          <p:nvPr/>
        </p:nvCxnSpPr>
        <p:spPr>
          <a:xfrm rot="5400000">
            <a:off x="6437665" y="4004870"/>
            <a:ext cx="630199" cy="463700"/>
          </a:xfrm>
          <a:prstGeom prst="bentConnector2">
            <a:avLst/>
          </a:prstGeom>
          <a:ln w="12700">
            <a:solidFill>
              <a:srgbClr val="B5013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54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a:t>VERDRAHTUNG DES ROOFTOPS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51</a:t>
            </a:fld>
            <a:r>
              <a:rPr lang="de-DE"/>
              <a:t> |</a:t>
            </a:r>
          </a:p>
        </p:txBody>
      </p:sp>
      <p:sp>
        <p:nvSpPr>
          <p:cNvPr id="13" name="CaixaDeTexto 12">
            <a:extLst>
              <a:ext uri="{FF2B5EF4-FFF2-40B4-BE49-F238E27FC236}">
                <a16:creationId xmlns:a16="http://schemas.microsoft.com/office/drawing/2014/main" id="{DE678120-994E-45AB-B63C-D67E1AC4308D}"/>
              </a:ext>
            </a:extLst>
          </p:cNvPr>
          <p:cNvSpPr txBox="1"/>
          <p:nvPr/>
        </p:nvSpPr>
        <p:spPr>
          <a:xfrm>
            <a:off x="3001967" y="766820"/>
            <a:ext cx="3140067" cy="523220"/>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de-DE"/>
              <a:t>Führen Sie beide Kabel durch die Durchführungen und bringen Sie die Platte wieder an.</a:t>
            </a:r>
          </a:p>
        </p:txBody>
      </p:sp>
      <p:pic>
        <p:nvPicPr>
          <p:cNvPr id="7" name="Imagem 6" descr="Diagrama&#10;&#10;Descrição gerada automaticamente com confiança baixa">
            <a:extLst>
              <a:ext uri="{FF2B5EF4-FFF2-40B4-BE49-F238E27FC236}">
                <a16:creationId xmlns:a16="http://schemas.microsoft.com/office/drawing/2014/main" id="{9629C797-52F8-4C62-AE62-5659E523DFD8}"/>
              </a:ext>
            </a:extLst>
          </p:cNvPr>
          <p:cNvPicPr>
            <a:picLocks noChangeAspect="1"/>
          </p:cNvPicPr>
          <p:nvPr/>
        </p:nvPicPr>
        <p:blipFill rotWithShape="1">
          <a:blip r:embed="rId3"/>
          <a:srcRect l="23445" t="3275" r="3883" b="9326"/>
          <a:stretch/>
        </p:blipFill>
        <p:spPr>
          <a:xfrm>
            <a:off x="161933" y="1475580"/>
            <a:ext cx="4329100" cy="2885438"/>
          </a:xfrm>
          <a:prstGeom prst="rect">
            <a:avLst/>
          </a:prstGeom>
          <a:ln w="12700">
            <a:solidFill>
              <a:srgbClr val="B50130"/>
            </a:solidFill>
          </a:ln>
        </p:spPr>
      </p:pic>
      <p:pic>
        <p:nvPicPr>
          <p:cNvPr id="10" name="Imagem 9" descr="Imagem de vídeo game&#10;&#10;Descrição gerada automaticamente com confiança baixa">
            <a:extLst>
              <a:ext uri="{FF2B5EF4-FFF2-40B4-BE49-F238E27FC236}">
                <a16:creationId xmlns:a16="http://schemas.microsoft.com/office/drawing/2014/main" id="{8840B040-901F-4CFC-ACEA-4AA530CD0217}"/>
              </a:ext>
            </a:extLst>
          </p:cNvPr>
          <p:cNvPicPr>
            <a:picLocks noChangeAspect="1"/>
          </p:cNvPicPr>
          <p:nvPr/>
        </p:nvPicPr>
        <p:blipFill rotWithShape="1">
          <a:blip r:embed="rId4"/>
          <a:srcRect l="24312" t="3473" r="3735" b="9500"/>
          <a:stretch/>
        </p:blipFill>
        <p:spPr>
          <a:xfrm>
            <a:off x="4652966" y="1475580"/>
            <a:ext cx="4329100" cy="2885438"/>
          </a:xfrm>
          <a:prstGeom prst="rect">
            <a:avLst/>
          </a:prstGeom>
          <a:ln w="12700">
            <a:solidFill>
              <a:srgbClr val="B50130"/>
            </a:solidFill>
          </a:ln>
        </p:spPr>
      </p:pic>
    </p:spTree>
    <p:extLst>
      <p:ext uri="{BB962C8B-B14F-4D97-AF65-F5344CB8AC3E}">
        <p14:creationId xmlns:p14="http://schemas.microsoft.com/office/powerpoint/2010/main" val="291043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Texto&#10;&#10;Descrição gerada automaticamente">
            <a:extLst>
              <a:ext uri="{FF2B5EF4-FFF2-40B4-BE49-F238E27FC236}">
                <a16:creationId xmlns:a16="http://schemas.microsoft.com/office/drawing/2014/main" id="{BCB82EBE-42C5-4AEC-B542-8425A889E86D}"/>
              </a:ext>
            </a:extLst>
          </p:cNvPr>
          <p:cNvPicPr>
            <a:picLocks noChangeAspect="1"/>
          </p:cNvPicPr>
          <p:nvPr/>
        </p:nvPicPr>
        <p:blipFill rotWithShape="1">
          <a:blip r:embed="rId3"/>
          <a:srcRect l="4580" t="10202" b="20535"/>
          <a:stretch/>
        </p:blipFill>
        <p:spPr>
          <a:xfrm>
            <a:off x="2605439" y="809287"/>
            <a:ext cx="6356385" cy="3739193"/>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a:t>VERDRAHTUNG DES ROOFTOPS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52</a:t>
            </a:fld>
            <a:r>
              <a:rPr lang="de-DE"/>
              <a:t> |</a:t>
            </a:r>
          </a:p>
        </p:txBody>
      </p:sp>
      <p:sp>
        <p:nvSpPr>
          <p:cNvPr id="20" name="CaixaDeTexto 19">
            <a:extLst>
              <a:ext uri="{FF2B5EF4-FFF2-40B4-BE49-F238E27FC236}">
                <a16:creationId xmlns:a16="http://schemas.microsoft.com/office/drawing/2014/main" id="{9BF38392-AC0B-468E-80E7-366A161E169A}"/>
              </a:ext>
            </a:extLst>
          </p:cNvPr>
          <p:cNvSpPr txBox="1"/>
          <p:nvPr/>
        </p:nvSpPr>
        <p:spPr>
          <a:xfrm>
            <a:off x="813927" y="809287"/>
            <a:ext cx="534573" cy="369332"/>
          </a:xfrm>
          <a:prstGeom prst="rect">
            <a:avLst/>
          </a:prstGeom>
          <a:noFill/>
        </p:spPr>
        <p:txBody>
          <a:bodyPr wrap="square" rtlCol="0">
            <a:spAutoFit/>
          </a:bodyPr>
          <a:lstStyle/>
          <a:p>
            <a:r>
              <a:rPr lang="de-DE">
                <a:solidFill>
                  <a:schemeClr val="bg1"/>
                </a:solidFill>
              </a:rPr>
              <a:t>1</a:t>
            </a:r>
          </a:p>
        </p:txBody>
      </p:sp>
      <p:sp>
        <p:nvSpPr>
          <p:cNvPr id="23" name="CaixaDeTexto 22">
            <a:extLst>
              <a:ext uri="{FF2B5EF4-FFF2-40B4-BE49-F238E27FC236}">
                <a16:creationId xmlns:a16="http://schemas.microsoft.com/office/drawing/2014/main" id="{2FC00854-FF1B-4507-B21B-B000E341A155}"/>
              </a:ext>
            </a:extLst>
          </p:cNvPr>
          <p:cNvSpPr txBox="1"/>
          <p:nvPr/>
        </p:nvSpPr>
        <p:spPr>
          <a:xfrm>
            <a:off x="813927" y="2938365"/>
            <a:ext cx="534573" cy="369332"/>
          </a:xfrm>
          <a:prstGeom prst="rect">
            <a:avLst/>
          </a:prstGeom>
          <a:noFill/>
        </p:spPr>
        <p:txBody>
          <a:bodyPr wrap="square" rtlCol="0">
            <a:spAutoFit/>
          </a:bodyPr>
          <a:lstStyle/>
          <a:p>
            <a:r>
              <a:rPr lang="de-DE">
                <a:solidFill>
                  <a:schemeClr val="bg1"/>
                </a:solidFill>
              </a:rPr>
              <a:t>2</a:t>
            </a:r>
          </a:p>
        </p:txBody>
      </p:sp>
      <p:sp>
        <p:nvSpPr>
          <p:cNvPr id="18" name="CaixaDeTexto 17">
            <a:extLst>
              <a:ext uri="{FF2B5EF4-FFF2-40B4-BE49-F238E27FC236}">
                <a16:creationId xmlns:a16="http://schemas.microsoft.com/office/drawing/2014/main" id="{7FB15A91-CB4A-4C20-92AF-79318B934BFE}"/>
              </a:ext>
            </a:extLst>
          </p:cNvPr>
          <p:cNvSpPr txBox="1"/>
          <p:nvPr/>
        </p:nvSpPr>
        <p:spPr>
          <a:xfrm>
            <a:off x="182176" y="2201830"/>
            <a:ext cx="2250754" cy="954107"/>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de-DE"/>
              <a:t>Detail der vom Dachaufsatz kommenden und durch die Platte geführten Kabel.</a:t>
            </a:r>
          </a:p>
        </p:txBody>
      </p:sp>
    </p:spTree>
    <p:extLst>
      <p:ext uri="{BB962C8B-B14F-4D97-AF65-F5344CB8AC3E}">
        <p14:creationId xmlns:p14="http://schemas.microsoft.com/office/powerpoint/2010/main" val="80918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a:t>VERDRAHTUNG DES ROOFTOPS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53</a:t>
            </a:fld>
            <a:r>
              <a:rPr lang="de-DE"/>
              <a:t> |</a:t>
            </a:r>
          </a:p>
        </p:txBody>
      </p:sp>
      <p:pic>
        <p:nvPicPr>
          <p:cNvPr id="10" name="Imagem 9" descr="Tela de computador com texto preto sobre fundo branco&#10;&#10;Descrição gerada automaticamente com confiança média">
            <a:extLst>
              <a:ext uri="{FF2B5EF4-FFF2-40B4-BE49-F238E27FC236}">
                <a16:creationId xmlns:a16="http://schemas.microsoft.com/office/drawing/2014/main" id="{CDFCB6E1-E65D-428D-BE6B-1546FB088CCA}"/>
              </a:ext>
            </a:extLst>
          </p:cNvPr>
          <p:cNvPicPr>
            <a:picLocks noChangeAspect="1"/>
          </p:cNvPicPr>
          <p:nvPr/>
        </p:nvPicPr>
        <p:blipFill rotWithShape="1">
          <a:blip r:embed="rId3"/>
          <a:srcRect t="1822" b="17505"/>
          <a:stretch/>
        </p:blipFill>
        <p:spPr>
          <a:xfrm>
            <a:off x="2968452" y="822960"/>
            <a:ext cx="5971532" cy="3825139"/>
          </a:xfrm>
          <a:prstGeom prst="rect">
            <a:avLst/>
          </a:prstGeom>
          <a:ln w="12700">
            <a:solidFill>
              <a:srgbClr val="B50130"/>
            </a:solidFill>
          </a:ln>
        </p:spPr>
      </p:pic>
      <p:sp>
        <p:nvSpPr>
          <p:cNvPr id="17" name="CaixaDeTexto 16">
            <a:extLst>
              <a:ext uri="{FF2B5EF4-FFF2-40B4-BE49-F238E27FC236}">
                <a16:creationId xmlns:a16="http://schemas.microsoft.com/office/drawing/2014/main" id="{12E86588-BCB6-481C-AB88-84C7C6907A45}"/>
              </a:ext>
            </a:extLst>
          </p:cNvPr>
          <p:cNvSpPr txBox="1"/>
          <p:nvPr/>
        </p:nvSpPr>
        <p:spPr>
          <a:xfrm>
            <a:off x="204017" y="1101042"/>
            <a:ext cx="2560418" cy="738664"/>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de-DE"/>
              <a:t>Ziehen Sie das </a:t>
            </a:r>
            <a:r>
              <a:rPr lang="de-DE">
                <a:solidFill>
                  <a:srgbClr val="B50130"/>
                </a:solidFill>
              </a:rPr>
              <a:t>Kommunikationskabel</a:t>
            </a:r>
            <a:r>
              <a:rPr lang="de-DE"/>
              <a:t> durch die Kabeldurchführung und zum Steuerschrank des Rooftops.</a:t>
            </a:r>
          </a:p>
        </p:txBody>
      </p:sp>
    </p:spTree>
    <p:extLst>
      <p:ext uri="{BB962C8B-B14F-4D97-AF65-F5344CB8AC3E}">
        <p14:creationId xmlns:p14="http://schemas.microsoft.com/office/powerpoint/2010/main" val="386996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a:t>VERDRAHTUNG DES ROOFTOPS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54</a:t>
            </a:fld>
            <a:r>
              <a:rPr lang="de-DE"/>
              <a:t> |</a:t>
            </a:r>
          </a:p>
        </p:txBody>
      </p:sp>
      <p:sp>
        <p:nvSpPr>
          <p:cNvPr id="17" name="CaixaDeTexto 16">
            <a:extLst>
              <a:ext uri="{FF2B5EF4-FFF2-40B4-BE49-F238E27FC236}">
                <a16:creationId xmlns:a16="http://schemas.microsoft.com/office/drawing/2014/main" id="{12E86588-BCB6-481C-AB88-84C7C6907A45}"/>
              </a:ext>
            </a:extLst>
          </p:cNvPr>
          <p:cNvSpPr txBox="1"/>
          <p:nvPr/>
        </p:nvSpPr>
        <p:spPr>
          <a:xfrm>
            <a:off x="92290" y="985954"/>
            <a:ext cx="2998385" cy="738664"/>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de-DE" dirty="0"/>
              <a:t>Schließen Sie das </a:t>
            </a:r>
            <a:r>
              <a:rPr lang="de-DE" dirty="0">
                <a:solidFill>
                  <a:srgbClr val="B50130"/>
                </a:solidFill>
              </a:rPr>
              <a:t>Kommunikationskabel </a:t>
            </a:r>
            <a:r>
              <a:rPr lang="de-DE" dirty="0"/>
              <a:t>am Steuerschrank an der </a:t>
            </a:r>
            <a:r>
              <a:rPr lang="de-DE" dirty="0">
                <a:solidFill>
                  <a:srgbClr val="B50130"/>
                </a:solidFill>
              </a:rPr>
              <a:t>eCLIMATIC</a:t>
            </a:r>
            <a:r>
              <a:rPr lang="de-DE" dirty="0"/>
              <a:t> Steuerung an.</a:t>
            </a:r>
          </a:p>
        </p:txBody>
      </p:sp>
      <p:pic>
        <p:nvPicPr>
          <p:cNvPr id="5" name="Imagem 4" descr="Diagrama&#10;&#10;Descrição gerada automaticamente">
            <a:extLst>
              <a:ext uri="{FF2B5EF4-FFF2-40B4-BE49-F238E27FC236}">
                <a16:creationId xmlns:a16="http://schemas.microsoft.com/office/drawing/2014/main" id="{83B54520-D052-4B18-AAA6-12169E438B6F}"/>
              </a:ext>
            </a:extLst>
          </p:cNvPr>
          <p:cNvPicPr>
            <a:picLocks noChangeAspect="1"/>
          </p:cNvPicPr>
          <p:nvPr/>
        </p:nvPicPr>
        <p:blipFill rotWithShape="1">
          <a:blip r:embed="rId3"/>
          <a:srcRect l="3994" t="9087" b="7314"/>
          <a:stretch/>
        </p:blipFill>
        <p:spPr>
          <a:xfrm>
            <a:off x="3182965" y="715447"/>
            <a:ext cx="5868746" cy="4299903"/>
          </a:xfrm>
          <a:prstGeom prst="rect">
            <a:avLst/>
          </a:prstGeom>
          <a:ln w="12700">
            <a:solidFill>
              <a:srgbClr val="B50130"/>
            </a:solidFill>
          </a:ln>
        </p:spPr>
      </p:pic>
      <p:pic>
        <p:nvPicPr>
          <p:cNvPr id="6" name="Imagem 5" descr="Interface gráfica do usuário&#10;&#10;Descrição gerada automaticamente com confiança média">
            <a:extLst>
              <a:ext uri="{FF2B5EF4-FFF2-40B4-BE49-F238E27FC236}">
                <a16:creationId xmlns:a16="http://schemas.microsoft.com/office/drawing/2014/main" id="{71B65953-4E87-4940-B21D-866B8FA700AF}"/>
              </a:ext>
            </a:extLst>
          </p:cNvPr>
          <p:cNvPicPr>
            <a:picLocks noChangeAspect="1"/>
          </p:cNvPicPr>
          <p:nvPr/>
        </p:nvPicPr>
        <p:blipFill>
          <a:blip r:embed="rId4"/>
          <a:stretch>
            <a:fillRect/>
          </a:stretch>
        </p:blipFill>
        <p:spPr>
          <a:xfrm>
            <a:off x="139418" y="2051288"/>
            <a:ext cx="2904128" cy="1748911"/>
          </a:xfrm>
          <a:prstGeom prst="rect">
            <a:avLst/>
          </a:prstGeom>
        </p:spPr>
      </p:pic>
    </p:spTree>
    <p:extLst>
      <p:ext uri="{BB962C8B-B14F-4D97-AF65-F5344CB8AC3E}">
        <p14:creationId xmlns:p14="http://schemas.microsoft.com/office/powerpoint/2010/main" val="272084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Diagrama&#10;&#10;Descrição gerada automaticamente">
            <a:extLst>
              <a:ext uri="{FF2B5EF4-FFF2-40B4-BE49-F238E27FC236}">
                <a16:creationId xmlns:a16="http://schemas.microsoft.com/office/drawing/2014/main" id="{FB25A091-3F42-4697-BD9C-A45A212C12C0}"/>
              </a:ext>
            </a:extLst>
          </p:cNvPr>
          <p:cNvPicPr>
            <a:picLocks noChangeAspect="1"/>
          </p:cNvPicPr>
          <p:nvPr/>
        </p:nvPicPr>
        <p:blipFill>
          <a:blip r:embed="rId3">
            <a:clrChange>
              <a:clrFrom>
                <a:srgbClr val="C3C3C3"/>
              </a:clrFrom>
              <a:clrTo>
                <a:srgbClr val="C3C3C3">
                  <a:alpha val="0"/>
                </a:srgbClr>
              </a:clrTo>
            </a:clrChange>
          </a:blip>
          <a:stretch>
            <a:fillRect/>
          </a:stretch>
        </p:blipFill>
        <p:spPr>
          <a:xfrm>
            <a:off x="882154" y="1696608"/>
            <a:ext cx="8025618" cy="3051386"/>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a:t>VERDRAHTUNG DES ROOFTOPS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55</a:t>
            </a:fld>
            <a:r>
              <a:rPr lang="de-DE"/>
              <a:t> |</a:t>
            </a:r>
          </a:p>
        </p:txBody>
      </p:sp>
      <p:sp>
        <p:nvSpPr>
          <p:cNvPr id="12" name="CaixaDeTexto 11">
            <a:extLst>
              <a:ext uri="{FF2B5EF4-FFF2-40B4-BE49-F238E27FC236}">
                <a16:creationId xmlns:a16="http://schemas.microsoft.com/office/drawing/2014/main" id="{6BEC3782-C02B-4A21-82EC-E41E383B1255}"/>
              </a:ext>
            </a:extLst>
          </p:cNvPr>
          <p:cNvSpPr txBox="1"/>
          <p:nvPr/>
        </p:nvSpPr>
        <p:spPr>
          <a:xfrm>
            <a:off x="4176040" y="816325"/>
            <a:ext cx="2980410" cy="523220"/>
          </a:xfrm>
          <a:prstGeom prst="rect">
            <a:avLst/>
          </a:prstGeom>
          <a:noFill/>
          <a:ln w="12700">
            <a:solidFill>
              <a:srgbClr val="B50130"/>
            </a:solidFill>
          </a:ln>
        </p:spPr>
        <p:txBody>
          <a:bodyPr wrap="square" rtlCol="0">
            <a:spAutoFit/>
          </a:bodyPr>
          <a:lstStyle>
            <a:defPPr>
              <a:defRPr lang="fr-FR"/>
            </a:defPPr>
            <a:lvl1pPr algn="ctr">
              <a:spcAft>
                <a:spcPts val="600"/>
              </a:spcAft>
              <a:defRPr sz="1400">
                <a:solidFill>
                  <a:schemeClr val="bg1">
                    <a:lumMod val="50000"/>
                  </a:schemeClr>
                </a:solidFill>
              </a:defRPr>
            </a:lvl1pPr>
          </a:lstStyle>
          <a:p>
            <a:pPr algn="l"/>
            <a:r>
              <a:rPr lang="de-DE">
                <a:solidFill>
                  <a:srgbClr val="B50130"/>
                </a:solidFill>
              </a:rPr>
              <a:t>J14 Anschluss </a:t>
            </a:r>
            <a:r>
              <a:rPr lang="de-DE"/>
              <a:t>für </a:t>
            </a:r>
            <a:r>
              <a:rPr lang="de-DE">
                <a:solidFill>
                  <a:srgbClr val="B50130"/>
                </a:solidFill>
              </a:rPr>
              <a:t>Master-Slave</a:t>
            </a:r>
            <a:r>
              <a:rPr lang="de-DE"/>
              <a:t>-Kommunikation zwischen Geräten</a:t>
            </a:r>
          </a:p>
        </p:txBody>
      </p:sp>
      <p:sp>
        <p:nvSpPr>
          <p:cNvPr id="16" name="Retângulo 15">
            <a:extLst>
              <a:ext uri="{FF2B5EF4-FFF2-40B4-BE49-F238E27FC236}">
                <a16:creationId xmlns:a16="http://schemas.microsoft.com/office/drawing/2014/main" id="{040862C4-FAB2-410E-BAD4-498E913411EF}"/>
              </a:ext>
            </a:extLst>
          </p:cNvPr>
          <p:cNvSpPr/>
          <p:nvPr/>
        </p:nvSpPr>
        <p:spPr>
          <a:xfrm>
            <a:off x="3516713" y="1696608"/>
            <a:ext cx="437665" cy="1079170"/>
          </a:xfrm>
          <a:prstGeom prst="rect">
            <a:avLst/>
          </a:prstGeom>
          <a:solidFill>
            <a:srgbClr val="B50130">
              <a:alpha val="30000"/>
            </a:srgbClr>
          </a:solid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Conector: Angulado 14">
            <a:extLst>
              <a:ext uri="{FF2B5EF4-FFF2-40B4-BE49-F238E27FC236}">
                <a16:creationId xmlns:a16="http://schemas.microsoft.com/office/drawing/2014/main" id="{28B9A284-0382-4735-AE33-4F9C57762FFD}"/>
              </a:ext>
            </a:extLst>
          </p:cNvPr>
          <p:cNvCxnSpPr>
            <a:cxnSpLocks/>
            <a:stCxn id="12" idx="1"/>
            <a:endCxn id="16" idx="0"/>
          </p:cNvCxnSpPr>
          <p:nvPr/>
        </p:nvCxnSpPr>
        <p:spPr>
          <a:xfrm rot="10800000" flipV="1">
            <a:off x="3735546" y="1077934"/>
            <a:ext cx="440494" cy="618673"/>
          </a:xfrm>
          <a:prstGeom prst="bentConnector2">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27" name="Retângulo 26">
            <a:extLst>
              <a:ext uri="{FF2B5EF4-FFF2-40B4-BE49-F238E27FC236}">
                <a16:creationId xmlns:a16="http://schemas.microsoft.com/office/drawing/2014/main" id="{09C1BB7E-F38D-4DFB-A727-8EAE00B35EFD}"/>
              </a:ext>
            </a:extLst>
          </p:cNvPr>
          <p:cNvSpPr/>
          <p:nvPr/>
        </p:nvSpPr>
        <p:spPr>
          <a:xfrm>
            <a:off x="1398262" y="2788047"/>
            <a:ext cx="1417433" cy="133905"/>
          </a:xfrm>
          <a:prstGeom prst="rect">
            <a:avLst/>
          </a:prstGeom>
          <a:solidFill>
            <a:srgbClr val="B50130">
              <a:alpha val="30000"/>
            </a:srgbClr>
          </a:solid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CaixaDeTexto 29">
            <a:extLst>
              <a:ext uri="{FF2B5EF4-FFF2-40B4-BE49-F238E27FC236}">
                <a16:creationId xmlns:a16="http://schemas.microsoft.com/office/drawing/2014/main" id="{E013E888-9843-4E47-9E1A-791E50FA1435}"/>
              </a:ext>
            </a:extLst>
          </p:cNvPr>
          <p:cNvSpPr txBox="1"/>
          <p:nvPr/>
        </p:nvSpPr>
        <p:spPr>
          <a:xfrm>
            <a:off x="531634" y="816326"/>
            <a:ext cx="2791265" cy="738664"/>
          </a:xfrm>
          <a:prstGeom prst="rect">
            <a:avLst/>
          </a:prstGeom>
          <a:noFill/>
          <a:ln w="12700">
            <a:solidFill>
              <a:srgbClr val="B50130"/>
            </a:solidFill>
          </a:ln>
        </p:spPr>
        <p:txBody>
          <a:bodyPr wrap="square" rtlCol="0">
            <a:spAutoFit/>
          </a:bodyPr>
          <a:lstStyle>
            <a:defPPr>
              <a:defRPr lang="fr-FR"/>
            </a:defPPr>
            <a:lvl1pPr algn="ctr">
              <a:spcAft>
                <a:spcPts val="600"/>
              </a:spcAft>
              <a:defRPr sz="1400">
                <a:solidFill>
                  <a:schemeClr val="bg1">
                    <a:lumMod val="50000"/>
                  </a:schemeClr>
                </a:solidFill>
              </a:defRPr>
            </a:lvl1pPr>
          </a:lstStyle>
          <a:p>
            <a:pPr algn="l"/>
            <a:r>
              <a:rPr lang="de-DE">
                <a:solidFill>
                  <a:srgbClr val="B50130"/>
                </a:solidFill>
              </a:rPr>
              <a:t>BMS-Kartenanschluss</a:t>
            </a:r>
            <a:r>
              <a:rPr lang="de-DE"/>
              <a:t> für Gebäudeautomatisierungssystem (LonWorks / BacNet / ModBus).</a:t>
            </a:r>
          </a:p>
        </p:txBody>
      </p:sp>
      <p:cxnSp>
        <p:nvCxnSpPr>
          <p:cNvPr id="31" name="Conector: Angulado 30">
            <a:extLst>
              <a:ext uri="{FF2B5EF4-FFF2-40B4-BE49-F238E27FC236}">
                <a16:creationId xmlns:a16="http://schemas.microsoft.com/office/drawing/2014/main" id="{908D500B-65A1-4680-BF6D-F3367936ED77}"/>
              </a:ext>
            </a:extLst>
          </p:cNvPr>
          <p:cNvCxnSpPr>
            <a:cxnSpLocks/>
            <a:stCxn id="30" idx="1"/>
            <a:endCxn id="27" idx="1"/>
          </p:cNvCxnSpPr>
          <p:nvPr/>
        </p:nvCxnSpPr>
        <p:spPr>
          <a:xfrm rot="10800000" flipH="1" flipV="1">
            <a:off x="531634" y="1185658"/>
            <a:ext cx="866628" cy="1669342"/>
          </a:xfrm>
          <a:prstGeom prst="bentConnector3">
            <a:avLst>
              <a:gd name="adj1" fmla="val -26378"/>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9730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Diagrama&#10;&#10;Descrição gerada automaticamente">
            <a:extLst>
              <a:ext uri="{FF2B5EF4-FFF2-40B4-BE49-F238E27FC236}">
                <a16:creationId xmlns:a16="http://schemas.microsoft.com/office/drawing/2014/main" id="{B233BC35-35CD-4358-9484-61BB6F0A1729}"/>
              </a:ext>
            </a:extLst>
          </p:cNvPr>
          <p:cNvPicPr>
            <a:picLocks noChangeAspect="1"/>
          </p:cNvPicPr>
          <p:nvPr/>
        </p:nvPicPr>
        <p:blipFill rotWithShape="1">
          <a:blip r:embed="rId3"/>
          <a:srcRect l="6539" b="15826"/>
          <a:stretch/>
        </p:blipFill>
        <p:spPr>
          <a:xfrm>
            <a:off x="128289" y="1631155"/>
            <a:ext cx="4379567" cy="3069910"/>
          </a:xfrm>
          <a:prstGeom prst="rect">
            <a:avLst/>
          </a:prstGeom>
          <a:ln w="12700">
            <a:solidFill>
              <a:srgbClr val="B50130"/>
            </a:solidFill>
          </a:ln>
        </p:spPr>
      </p:pic>
      <p:pic>
        <p:nvPicPr>
          <p:cNvPr id="7" name="Imagem 6" descr="Diagrama&#10;&#10;Descrição gerada automaticamente com confiança média">
            <a:extLst>
              <a:ext uri="{FF2B5EF4-FFF2-40B4-BE49-F238E27FC236}">
                <a16:creationId xmlns:a16="http://schemas.microsoft.com/office/drawing/2014/main" id="{612C613E-4AAB-46A9-A71A-ECBC6D36CCE2}"/>
              </a:ext>
            </a:extLst>
          </p:cNvPr>
          <p:cNvPicPr>
            <a:picLocks noChangeAspect="1"/>
          </p:cNvPicPr>
          <p:nvPr/>
        </p:nvPicPr>
        <p:blipFill rotWithShape="1">
          <a:blip r:embed="rId4"/>
          <a:srcRect l="6355" b="17444"/>
          <a:stretch/>
        </p:blipFill>
        <p:spPr>
          <a:xfrm>
            <a:off x="4636145" y="1631155"/>
            <a:ext cx="4379567" cy="3069910"/>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a:t>VERDRAHTUNG DES ROOFTOPS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56</a:t>
            </a:fld>
            <a:r>
              <a:rPr lang="de-DE"/>
              <a:t> |</a:t>
            </a:r>
          </a:p>
        </p:txBody>
      </p:sp>
      <p:sp>
        <p:nvSpPr>
          <p:cNvPr id="17" name="CaixaDeTexto 16">
            <a:extLst>
              <a:ext uri="{FF2B5EF4-FFF2-40B4-BE49-F238E27FC236}">
                <a16:creationId xmlns:a16="http://schemas.microsoft.com/office/drawing/2014/main" id="{12E86588-BCB6-481C-AB88-84C7C6907A45}"/>
              </a:ext>
            </a:extLst>
          </p:cNvPr>
          <p:cNvSpPr txBox="1"/>
          <p:nvPr/>
        </p:nvSpPr>
        <p:spPr>
          <a:xfrm>
            <a:off x="338464" y="879523"/>
            <a:ext cx="3959216" cy="523220"/>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de-DE" dirty="0"/>
              <a:t>Trennen Sie die internen Drähte des </a:t>
            </a:r>
            <a:r>
              <a:rPr lang="de-DE" dirty="0">
                <a:solidFill>
                  <a:srgbClr val="B50130"/>
                </a:solidFill>
              </a:rPr>
              <a:t>Netzkabels</a:t>
            </a:r>
            <a:r>
              <a:rPr lang="de-DE" dirty="0"/>
              <a:t> voneinander und ziehen Sie sie durch das 3-Phasen-Relais.</a:t>
            </a:r>
          </a:p>
        </p:txBody>
      </p:sp>
      <p:sp>
        <p:nvSpPr>
          <p:cNvPr id="16" name="CaixaDeTexto 15">
            <a:extLst>
              <a:ext uri="{FF2B5EF4-FFF2-40B4-BE49-F238E27FC236}">
                <a16:creationId xmlns:a16="http://schemas.microsoft.com/office/drawing/2014/main" id="{EE7C915D-9C51-45E8-B02E-09DDBF8D32EE}"/>
              </a:ext>
            </a:extLst>
          </p:cNvPr>
          <p:cNvSpPr txBox="1"/>
          <p:nvPr/>
        </p:nvSpPr>
        <p:spPr>
          <a:xfrm>
            <a:off x="4846320" y="881227"/>
            <a:ext cx="3959216" cy="523220"/>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de-DE" dirty="0"/>
              <a:t>Ziehen Sie die </a:t>
            </a:r>
            <a:r>
              <a:rPr lang="de-DE" dirty="0">
                <a:solidFill>
                  <a:srgbClr val="B50130"/>
                </a:solidFill>
              </a:rPr>
              <a:t>3 Netzkabeldrähte</a:t>
            </a:r>
            <a:r>
              <a:rPr lang="de-DE" dirty="0"/>
              <a:t> durch die längliche Kabeldurchführung und zum Steuerschrank des Rooftops.</a:t>
            </a:r>
          </a:p>
        </p:txBody>
      </p:sp>
      <p:sp>
        <p:nvSpPr>
          <p:cNvPr id="19" name="Seta: para a Direita 18">
            <a:extLst>
              <a:ext uri="{FF2B5EF4-FFF2-40B4-BE49-F238E27FC236}">
                <a16:creationId xmlns:a16="http://schemas.microsoft.com/office/drawing/2014/main" id="{DE389DA2-2647-43E9-9C60-73B7419AFB29}"/>
              </a:ext>
            </a:extLst>
          </p:cNvPr>
          <p:cNvSpPr/>
          <p:nvPr/>
        </p:nvSpPr>
        <p:spPr>
          <a:xfrm rot="12391421">
            <a:off x="2056259" y="2539227"/>
            <a:ext cx="710419" cy="583809"/>
          </a:xfrm>
          <a:prstGeom prst="rightArrow">
            <a:avLst/>
          </a:prstGeom>
          <a:solidFill>
            <a:srgbClr val="B5013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eta: para a Direita 19">
            <a:extLst>
              <a:ext uri="{FF2B5EF4-FFF2-40B4-BE49-F238E27FC236}">
                <a16:creationId xmlns:a16="http://schemas.microsoft.com/office/drawing/2014/main" id="{7DA7AA31-7CF8-4E37-BF05-3E39536639EE}"/>
              </a:ext>
            </a:extLst>
          </p:cNvPr>
          <p:cNvSpPr/>
          <p:nvPr/>
        </p:nvSpPr>
        <p:spPr>
          <a:xfrm rot="12196253">
            <a:off x="5772133" y="3560840"/>
            <a:ext cx="710419" cy="583809"/>
          </a:xfrm>
          <a:prstGeom prst="rightArrow">
            <a:avLst/>
          </a:prstGeom>
          <a:solidFill>
            <a:srgbClr val="B5013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725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Imagem de vídeo game&#10;&#10;Descrição gerada automaticamente com confiança média">
            <a:extLst>
              <a:ext uri="{FF2B5EF4-FFF2-40B4-BE49-F238E27FC236}">
                <a16:creationId xmlns:a16="http://schemas.microsoft.com/office/drawing/2014/main" id="{ADFCA0FF-9205-4C80-912B-722190D21C41}"/>
              </a:ext>
            </a:extLst>
          </p:cNvPr>
          <p:cNvPicPr>
            <a:picLocks noChangeAspect="1"/>
          </p:cNvPicPr>
          <p:nvPr/>
        </p:nvPicPr>
        <p:blipFill rotWithShape="1">
          <a:blip r:embed="rId3"/>
          <a:srcRect l="3582" t="9851" r="2426" b="2545"/>
          <a:stretch/>
        </p:blipFill>
        <p:spPr>
          <a:xfrm>
            <a:off x="3916679" y="870586"/>
            <a:ext cx="4983481" cy="3863340"/>
          </a:xfrm>
          <a:prstGeom prst="rect">
            <a:avLst/>
          </a:prstGeom>
          <a:ln w="12700">
            <a:solidFill>
              <a:srgbClr val="B50130"/>
            </a:solidFill>
          </a:ln>
        </p:spPr>
      </p:pic>
      <p:sp>
        <p:nvSpPr>
          <p:cNvPr id="10" name="Retângulo 9">
            <a:extLst>
              <a:ext uri="{FF2B5EF4-FFF2-40B4-BE49-F238E27FC236}">
                <a16:creationId xmlns:a16="http://schemas.microsoft.com/office/drawing/2014/main" id="{0985349D-A1C8-4553-82DE-CD9A1030E6F9}"/>
              </a:ext>
            </a:extLst>
          </p:cNvPr>
          <p:cNvSpPr/>
          <p:nvPr/>
        </p:nvSpPr>
        <p:spPr>
          <a:xfrm>
            <a:off x="3916679" y="870586"/>
            <a:ext cx="4983481" cy="3863340"/>
          </a:xfrm>
          <a:prstGeom prst="rect">
            <a:avLst/>
          </a:prstGeom>
          <a:solidFill>
            <a:schemeClr val="bg1">
              <a:alpha val="80000"/>
            </a:schemeClr>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magem 5" descr="Uma imagem contendo Logotipo&#10;&#10;Descrição gerada automaticamente">
            <a:extLst>
              <a:ext uri="{FF2B5EF4-FFF2-40B4-BE49-F238E27FC236}">
                <a16:creationId xmlns:a16="http://schemas.microsoft.com/office/drawing/2014/main" id="{3ACCA9F5-2DF0-4C45-A656-D5E573F6CCC6}"/>
              </a:ext>
            </a:extLst>
          </p:cNvPr>
          <p:cNvPicPr>
            <a:picLocks noChangeAspect="1"/>
          </p:cNvPicPr>
          <p:nvPr/>
        </p:nvPicPr>
        <p:blipFill rotWithShape="1">
          <a:blip r:embed="rId4">
            <a:clrChange>
              <a:clrFrom>
                <a:srgbClr val="FFFFFF"/>
              </a:clrFrom>
              <a:clrTo>
                <a:srgbClr val="FFFFFF">
                  <a:alpha val="0"/>
                </a:srgbClr>
              </a:clrTo>
            </a:clrChange>
          </a:blip>
          <a:srcRect l="3580" t="9851" r="2427" b="2544"/>
          <a:stretch/>
        </p:blipFill>
        <p:spPr>
          <a:xfrm>
            <a:off x="3916679" y="870586"/>
            <a:ext cx="4983481" cy="3863340"/>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a:t>VERDRAHTUNG DES ROOFTOPS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57</a:t>
            </a:fld>
            <a:r>
              <a:rPr lang="de-DE"/>
              <a:t> |</a:t>
            </a:r>
          </a:p>
        </p:txBody>
      </p:sp>
      <p:sp>
        <p:nvSpPr>
          <p:cNvPr id="17" name="CaixaDeTexto 16">
            <a:extLst>
              <a:ext uri="{FF2B5EF4-FFF2-40B4-BE49-F238E27FC236}">
                <a16:creationId xmlns:a16="http://schemas.microsoft.com/office/drawing/2014/main" id="{12E86588-BCB6-481C-AB88-84C7C6907A45}"/>
              </a:ext>
            </a:extLst>
          </p:cNvPr>
          <p:cNvSpPr txBox="1"/>
          <p:nvPr/>
        </p:nvSpPr>
        <p:spPr>
          <a:xfrm>
            <a:off x="243840" y="1390797"/>
            <a:ext cx="3429000" cy="523220"/>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de-DE"/>
              <a:t>Schließen Sie die 3 </a:t>
            </a:r>
            <a:r>
              <a:rPr lang="de-DE">
                <a:solidFill>
                  <a:srgbClr val="B50130"/>
                </a:solidFill>
              </a:rPr>
              <a:t>Drähte des Netzkabels</a:t>
            </a:r>
            <a:r>
              <a:rPr lang="de-DE"/>
              <a:t> unter dem Anschlusskasten der Schalttafel an.</a:t>
            </a:r>
          </a:p>
        </p:txBody>
      </p:sp>
      <p:sp>
        <p:nvSpPr>
          <p:cNvPr id="22" name="Seta: para a Direita 21">
            <a:extLst>
              <a:ext uri="{FF2B5EF4-FFF2-40B4-BE49-F238E27FC236}">
                <a16:creationId xmlns:a16="http://schemas.microsoft.com/office/drawing/2014/main" id="{BA3B7818-4B9D-4137-8714-D03BCEF67FA4}"/>
              </a:ext>
            </a:extLst>
          </p:cNvPr>
          <p:cNvSpPr/>
          <p:nvPr/>
        </p:nvSpPr>
        <p:spPr>
          <a:xfrm rot="12856287">
            <a:off x="6757996" y="2951599"/>
            <a:ext cx="710419" cy="583809"/>
          </a:xfrm>
          <a:prstGeom prst="rightArrow">
            <a:avLst/>
          </a:prstGeom>
          <a:solidFill>
            <a:srgbClr val="B5013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111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3653" y="1334509"/>
            <a:ext cx="8636876" cy="1371600"/>
          </a:xfrm>
        </p:spPr>
        <p:txBody>
          <a:bodyPr/>
          <a:lstStyle/>
          <a:p>
            <a:pPr>
              <a:spcAft>
                <a:spcPts val="1800"/>
              </a:spcAft>
            </a:pPr>
            <a:br>
              <a:rPr lang="de-DE" sz="1200" b="1" dirty="0"/>
            </a:br>
            <a:br>
              <a:rPr lang="de-DE" sz="1200" b="1" dirty="0"/>
            </a:br>
            <a:br>
              <a:rPr lang="de-DE" sz="1200" b="1" dirty="0"/>
            </a:br>
            <a:br>
              <a:rPr lang="de-DE" sz="1200" b="1" dirty="0"/>
            </a:br>
            <a:r>
              <a:rPr lang="de-DE" sz="4800" b="1" dirty="0"/>
              <a:t>e-Baltic</a:t>
            </a:r>
            <a:br>
              <a:rPr lang="de-DE" sz="4000" b="1" dirty="0"/>
            </a:br>
            <a:r>
              <a:rPr lang="de-DE" sz="2800" b="1" dirty="0"/>
              <a:t>Installation der Luftkanäle</a:t>
            </a:r>
          </a:p>
        </p:txBody>
      </p:sp>
    </p:spTree>
    <p:extLst>
      <p:ext uri="{BB962C8B-B14F-4D97-AF65-F5344CB8AC3E}">
        <p14:creationId xmlns:p14="http://schemas.microsoft.com/office/powerpoint/2010/main" val="65482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Diagrama&#10;&#10;Descrição gerada automaticamente">
            <a:extLst>
              <a:ext uri="{FF2B5EF4-FFF2-40B4-BE49-F238E27FC236}">
                <a16:creationId xmlns:a16="http://schemas.microsoft.com/office/drawing/2014/main" id="{C15A3FA6-D351-4F35-B877-C449366FB961}"/>
              </a:ext>
            </a:extLst>
          </p:cNvPr>
          <p:cNvPicPr>
            <a:picLocks noChangeAspect="1"/>
          </p:cNvPicPr>
          <p:nvPr/>
        </p:nvPicPr>
        <p:blipFill>
          <a:blip r:embed="rId3"/>
          <a:stretch>
            <a:fillRect/>
          </a:stretch>
        </p:blipFill>
        <p:spPr>
          <a:xfrm>
            <a:off x="2806820" y="715448"/>
            <a:ext cx="3146019" cy="4332396"/>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a:t>INSTALLATION DER LUFTKANÄLE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59</a:t>
            </a:fld>
            <a:r>
              <a:rPr lang="de-DE"/>
              <a:t> |</a:t>
            </a:r>
          </a:p>
        </p:txBody>
      </p:sp>
      <p:sp>
        <p:nvSpPr>
          <p:cNvPr id="4" name="CaixaDeTexto 3">
            <a:extLst>
              <a:ext uri="{FF2B5EF4-FFF2-40B4-BE49-F238E27FC236}">
                <a16:creationId xmlns:a16="http://schemas.microsoft.com/office/drawing/2014/main" id="{6DF65ABA-BC08-4CA7-8654-A81A8952D103}"/>
              </a:ext>
            </a:extLst>
          </p:cNvPr>
          <p:cNvSpPr txBox="1"/>
          <p:nvPr/>
        </p:nvSpPr>
        <p:spPr>
          <a:xfrm>
            <a:off x="2729158" y="4105950"/>
            <a:ext cx="1290392" cy="307777"/>
          </a:xfrm>
          <a:prstGeom prst="rect">
            <a:avLst/>
          </a:prstGeom>
          <a:noFill/>
        </p:spPr>
        <p:txBody>
          <a:bodyPr wrap="square" rtlCol="0">
            <a:spAutoFit/>
          </a:bodyPr>
          <a:lstStyle/>
          <a:p>
            <a:pPr algn="r"/>
            <a:r>
              <a:rPr lang="de-DE" sz="1400" dirty="0">
                <a:solidFill>
                  <a:srgbClr val="B50130"/>
                </a:solidFill>
              </a:rPr>
              <a:t>ZULUFTKANAL</a:t>
            </a:r>
          </a:p>
        </p:txBody>
      </p:sp>
      <p:grpSp>
        <p:nvGrpSpPr>
          <p:cNvPr id="11" name="Agrupar 10">
            <a:extLst>
              <a:ext uri="{FF2B5EF4-FFF2-40B4-BE49-F238E27FC236}">
                <a16:creationId xmlns:a16="http://schemas.microsoft.com/office/drawing/2014/main" id="{43F36B20-3488-476F-B208-66223AEE3E86}"/>
              </a:ext>
            </a:extLst>
          </p:cNvPr>
          <p:cNvGrpSpPr/>
          <p:nvPr/>
        </p:nvGrpSpPr>
        <p:grpSpPr>
          <a:xfrm>
            <a:off x="179521" y="1256005"/>
            <a:ext cx="2447778" cy="3062377"/>
            <a:chOff x="274320" y="1256005"/>
            <a:chExt cx="2447778" cy="3062377"/>
          </a:xfrm>
        </p:grpSpPr>
        <p:sp>
          <p:nvSpPr>
            <p:cNvPr id="10" name="CaixaDeTexto 9">
              <a:extLst>
                <a:ext uri="{FF2B5EF4-FFF2-40B4-BE49-F238E27FC236}">
                  <a16:creationId xmlns:a16="http://schemas.microsoft.com/office/drawing/2014/main" id="{1EC3C266-15B6-4976-9204-A96E47CF13A1}"/>
                </a:ext>
              </a:extLst>
            </p:cNvPr>
            <p:cNvSpPr txBox="1"/>
            <p:nvPr/>
          </p:nvSpPr>
          <p:spPr>
            <a:xfrm>
              <a:off x="274320" y="1256005"/>
              <a:ext cx="2447778" cy="3062377"/>
            </a:xfrm>
            <a:prstGeom prst="rect">
              <a:avLst/>
            </a:prstGeom>
            <a:noFill/>
          </p:spPr>
          <p:txBody>
            <a:bodyPr wrap="square" rtlCol="0">
              <a:spAutoFit/>
            </a:bodyPr>
            <a:lstStyle/>
            <a:p>
              <a:pPr algn="ctr">
                <a:spcAft>
                  <a:spcPts val="600"/>
                </a:spcAft>
              </a:pPr>
              <a:r>
                <a:rPr lang="de-DE" sz="1400" dirty="0">
                  <a:solidFill>
                    <a:schemeClr val="bg1">
                      <a:lumMod val="50000"/>
                    </a:schemeClr>
                  </a:solidFill>
                </a:rPr>
                <a:t>Installieren Sie die Luftkanäle an den Zuluft- und Rückluftanschlüssen des Dachrahmens.</a:t>
              </a: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r>
                <a:rPr lang="de-DE" sz="1400" dirty="0">
                  <a:solidFill>
                    <a:srgbClr val="B50130"/>
                  </a:solidFill>
                </a:rPr>
                <a:t>Achten Sie darauf, die Kanäle am DACHRAHMEN und nicht auf den Deckenbalken zu installieren.</a:t>
              </a:r>
            </a:p>
          </p:txBody>
        </p:sp>
        <p:pic>
          <p:nvPicPr>
            <p:cNvPr id="12" name="Gráfico 11" descr="Aviso com preenchimento sólido">
              <a:extLst>
                <a:ext uri="{FF2B5EF4-FFF2-40B4-BE49-F238E27FC236}">
                  <a16:creationId xmlns:a16="http://schemas.microsoft.com/office/drawing/2014/main" id="{F65B1601-C215-4E87-BC9A-E57E0CFBF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7879" y="2632550"/>
              <a:ext cx="500660" cy="500660"/>
            </a:xfrm>
            <a:prstGeom prst="rect">
              <a:avLst/>
            </a:prstGeom>
          </p:spPr>
        </p:pic>
      </p:grpSp>
      <p:pic>
        <p:nvPicPr>
          <p:cNvPr id="14" name="Imagem 13" descr="Diagrama&#10;&#10;Descrição gerada automaticamente">
            <a:extLst>
              <a:ext uri="{FF2B5EF4-FFF2-40B4-BE49-F238E27FC236}">
                <a16:creationId xmlns:a16="http://schemas.microsoft.com/office/drawing/2014/main" id="{5368D06A-F42E-4531-B5B6-A423E293D828}"/>
              </a:ext>
            </a:extLst>
          </p:cNvPr>
          <p:cNvPicPr>
            <a:picLocks noChangeAspect="1"/>
          </p:cNvPicPr>
          <p:nvPr/>
        </p:nvPicPr>
        <p:blipFill rotWithShape="1">
          <a:blip r:embed="rId3"/>
          <a:srcRect l="31599" t="29886" r="21378" b="34210"/>
          <a:stretch/>
        </p:blipFill>
        <p:spPr>
          <a:xfrm>
            <a:off x="6132360" y="1382094"/>
            <a:ext cx="2832118" cy="2977982"/>
          </a:xfrm>
          <a:prstGeom prst="rect">
            <a:avLst/>
          </a:prstGeom>
          <a:ln w="12700">
            <a:solidFill>
              <a:srgbClr val="B50130"/>
            </a:solidFill>
          </a:ln>
        </p:spPr>
      </p:pic>
      <p:sp>
        <p:nvSpPr>
          <p:cNvPr id="13" name="Retângulo 12">
            <a:extLst>
              <a:ext uri="{FF2B5EF4-FFF2-40B4-BE49-F238E27FC236}">
                <a16:creationId xmlns:a16="http://schemas.microsoft.com/office/drawing/2014/main" id="{5C9F55A5-3F05-4E1C-8B0C-8EDB7A9BBE2B}"/>
              </a:ext>
            </a:extLst>
          </p:cNvPr>
          <p:cNvSpPr/>
          <p:nvPr/>
        </p:nvSpPr>
        <p:spPr>
          <a:xfrm>
            <a:off x="3756660" y="2103120"/>
            <a:ext cx="1569720" cy="1470660"/>
          </a:xfrm>
          <a:prstGeom prst="rect">
            <a:avLst/>
          </a:prstGeom>
          <a:noFill/>
          <a:ln w="127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orma Livre: Forma 15">
            <a:extLst>
              <a:ext uri="{FF2B5EF4-FFF2-40B4-BE49-F238E27FC236}">
                <a16:creationId xmlns:a16="http://schemas.microsoft.com/office/drawing/2014/main" id="{8140A96E-563B-4611-ABFC-48052CCFFEC6}"/>
              </a:ext>
            </a:extLst>
          </p:cNvPr>
          <p:cNvSpPr/>
          <p:nvPr/>
        </p:nvSpPr>
        <p:spPr>
          <a:xfrm>
            <a:off x="6507480" y="2136140"/>
            <a:ext cx="1998980" cy="1117600"/>
          </a:xfrm>
          <a:custGeom>
            <a:avLst/>
            <a:gdLst>
              <a:gd name="connsiteX0" fmla="*/ 1275080 w 1998980"/>
              <a:gd name="connsiteY0" fmla="*/ 942340 h 1117600"/>
              <a:gd name="connsiteX1" fmla="*/ 1071880 w 1998980"/>
              <a:gd name="connsiteY1" fmla="*/ 1117600 h 1117600"/>
              <a:gd name="connsiteX2" fmla="*/ 0 w 1998980"/>
              <a:gd name="connsiteY2" fmla="*/ 807720 h 1117600"/>
              <a:gd name="connsiteX3" fmla="*/ 937260 w 1998980"/>
              <a:gd name="connsiteY3" fmla="*/ 0 h 1117600"/>
              <a:gd name="connsiteX4" fmla="*/ 1998980 w 1998980"/>
              <a:gd name="connsiteY4" fmla="*/ 309880 h 1117600"/>
              <a:gd name="connsiteX5" fmla="*/ 1610360 w 1998980"/>
              <a:gd name="connsiteY5" fmla="*/ 652780 h 1117600"/>
              <a:gd name="connsiteX0" fmla="*/ 1244600 w 1998980"/>
              <a:gd name="connsiteY0" fmla="*/ 969010 h 1117600"/>
              <a:gd name="connsiteX1" fmla="*/ 1071880 w 1998980"/>
              <a:gd name="connsiteY1" fmla="*/ 1117600 h 1117600"/>
              <a:gd name="connsiteX2" fmla="*/ 0 w 1998980"/>
              <a:gd name="connsiteY2" fmla="*/ 807720 h 1117600"/>
              <a:gd name="connsiteX3" fmla="*/ 937260 w 1998980"/>
              <a:gd name="connsiteY3" fmla="*/ 0 h 1117600"/>
              <a:gd name="connsiteX4" fmla="*/ 1998980 w 1998980"/>
              <a:gd name="connsiteY4" fmla="*/ 309880 h 1117600"/>
              <a:gd name="connsiteX5" fmla="*/ 1610360 w 1998980"/>
              <a:gd name="connsiteY5" fmla="*/ 652780 h 1117600"/>
              <a:gd name="connsiteX0" fmla="*/ 1233170 w 1998980"/>
              <a:gd name="connsiteY0" fmla="*/ 976630 h 1117600"/>
              <a:gd name="connsiteX1" fmla="*/ 1071880 w 1998980"/>
              <a:gd name="connsiteY1" fmla="*/ 1117600 h 1117600"/>
              <a:gd name="connsiteX2" fmla="*/ 0 w 1998980"/>
              <a:gd name="connsiteY2" fmla="*/ 807720 h 1117600"/>
              <a:gd name="connsiteX3" fmla="*/ 937260 w 1998980"/>
              <a:gd name="connsiteY3" fmla="*/ 0 h 1117600"/>
              <a:gd name="connsiteX4" fmla="*/ 1998980 w 1998980"/>
              <a:gd name="connsiteY4" fmla="*/ 309880 h 1117600"/>
              <a:gd name="connsiteX5" fmla="*/ 1610360 w 1998980"/>
              <a:gd name="connsiteY5" fmla="*/ 652780 h 1117600"/>
              <a:gd name="connsiteX0" fmla="*/ 1233170 w 1998980"/>
              <a:gd name="connsiteY0" fmla="*/ 976630 h 1117600"/>
              <a:gd name="connsiteX1" fmla="*/ 1071880 w 1998980"/>
              <a:gd name="connsiteY1" fmla="*/ 1117600 h 1117600"/>
              <a:gd name="connsiteX2" fmla="*/ 0 w 1998980"/>
              <a:gd name="connsiteY2" fmla="*/ 807720 h 1117600"/>
              <a:gd name="connsiteX3" fmla="*/ 937260 w 1998980"/>
              <a:gd name="connsiteY3" fmla="*/ 0 h 1117600"/>
              <a:gd name="connsiteX4" fmla="*/ 1998980 w 1998980"/>
              <a:gd name="connsiteY4" fmla="*/ 309880 h 1117600"/>
              <a:gd name="connsiteX5" fmla="*/ 1623695 w 1998980"/>
              <a:gd name="connsiteY5" fmla="*/ 645160 h 1117600"/>
              <a:gd name="connsiteX0" fmla="*/ 1233170 w 1998980"/>
              <a:gd name="connsiteY0" fmla="*/ 976630 h 1117600"/>
              <a:gd name="connsiteX1" fmla="*/ 1071880 w 1998980"/>
              <a:gd name="connsiteY1" fmla="*/ 1117600 h 1117600"/>
              <a:gd name="connsiteX2" fmla="*/ 0 w 1998980"/>
              <a:gd name="connsiteY2" fmla="*/ 807720 h 1117600"/>
              <a:gd name="connsiteX3" fmla="*/ 937260 w 1998980"/>
              <a:gd name="connsiteY3" fmla="*/ 0 h 1117600"/>
              <a:gd name="connsiteX4" fmla="*/ 1998980 w 1998980"/>
              <a:gd name="connsiteY4" fmla="*/ 309880 h 1117600"/>
              <a:gd name="connsiteX5" fmla="*/ 1621790 w 1998980"/>
              <a:gd name="connsiteY5" fmla="*/ 643255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8980" h="1117600">
                <a:moveTo>
                  <a:pt x="1233170" y="976630"/>
                </a:moveTo>
                <a:lnTo>
                  <a:pt x="1071880" y="1117600"/>
                </a:lnTo>
                <a:lnTo>
                  <a:pt x="0" y="807720"/>
                </a:lnTo>
                <a:lnTo>
                  <a:pt x="937260" y="0"/>
                </a:lnTo>
                <a:lnTo>
                  <a:pt x="1998980" y="309880"/>
                </a:lnTo>
                <a:lnTo>
                  <a:pt x="1621790" y="643255"/>
                </a:lnTo>
              </a:path>
            </a:pathLst>
          </a:custGeom>
          <a:noFill/>
          <a:ln w="57150" cap="rnd">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170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cama&#10;&#10;Descrição gerada automaticamente">
            <a:extLst>
              <a:ext uri="{FF2B5EF4-FFF2-40B4-BE49-F238E27FC236}">
                <a16:creationId xmlns:a16="http://schemas.microsoft.com/office/drawing/2014/main" id="{D1DED089-BCCB-4B29-942E-1FFDB012DC0E}"/>
              </a:ext>
            </a:extLst>
          </p:cNvPr>
          <p:cNvPicPr>
            <a:picLocks noChangeAspect="1"/>
          </p:cNvPicPr>
          <p:nvPr/>
        </p:nvPicPr>
        <p:blipFill>
          <a:blip r:embed="rId2"/>
          <a:stretch>
            <a:fillRect/>
          </a:stretch>
        </p:blipFill>
        <p:spPr>
          <a:xfrm>
            <a:off x="0" y="1894742"/>
            <a:ext cx="9144000" cy="2449651"/>
          </a:xfrm>
          <a:prstGeom prst="rect">
            <a:avLst/>
          </a:prstGeom>
        </p:spPr>
      </p:pic>
      <p:cxnSp>
        <p:nvCxnSpPr>
          <p:cNvPr id="10" name="Conector: Angulado 9">
            <a:extLst>
              <a:ext uri="{FF2B5EF4-FFF2-40B4-BE49-F238E27FC236}">
                <a16:creationId xmlns:a16="http://schemas.microsoft.com/office/drawing/2014/main" id="{95B60C37-6B5F-441C-80A1-B4C4D2CC5F19}"/>
              </a:ext>
            </a:extLst>
          </p:cNvPr>
          <p:cNvCxnSpPr>
            <a:cxnSpLocks/>
            <a:endCxn id="14" idx="3"/>
          </p:cNvCxnSpPr>
          <p:nvPr/>
        </p:nvCxnSpPr>
        <p:spPr>
          <a:xfrm rot="5400000">
            <a:off x="3191748" y="4049487"/>
            <a:ext cx="237181" cy="210496"/>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A09D4626-C061-4486-807A-621630160AD8}"/>
              </a:ext>
            </a:extLst>
          </p:cNvPr>
          <p:cNvSpPr txBox="1"/>
          <p:nvPr/>
        </p:nvSpPr>
        <p:spPr>
          <a:xfrm>
            <a:off x="287213" y="2249189"/>
            <a:ext cx="1368671" cy="261610"/>
          </a:xfrm>
          <a:prstGeom prst="rect">
            <a:avLst/>
          </a:prstGeom>
          <a:noFill/>
        </p:spPr>
        <p:txBody>
          <a:bodyPr wrap="square" rtlCol="0">
            <a:spAutoFit/>
          </a:bodyPr>
          <a:lstStyle/>
          <a:p>
            <a:pPr algn="r">
              <a:spcAft>
                <a:spcPts val="600"/>
              </a:spcAft>
            </a:pPr>
            <a:r>
              <a:rPr lang="de-DE" sz="1100">
                <a:solidFill>
                  <a:schemeClr val="bg1">
                    <a:lumMod val="50000"/>
                  </a:schemeClr>
                </a:solidFill>
              </a:rPr>
              <a:t>DACHISOLIERUNG</a:t>
            </a:r>
          </a:p>
        </p:txBody>
      </p:sp>
      <p:sp>
        <p:nvSpPr>
          <p:cNvPr id="13" name="CaixaDeTexto 12">
            <a:extLst>
              <a:ext uri="{FF2B5EF4-FFF2-40B4-BE49-F238E27FC236}">
                <a16:creationId xmlns:a16="http://schemas.microsoft.com/office/drawing/2014/main" id="{71BBD73A-CF9C-4821-8697-BE64F84592BA}"/>
              </a:ext>
            </a:extLst>
          </p:cNvPr>
          <p:cNvSpPr txBox="1"/>
          <p:nvPr/>
        </p:nvSpPr>
        <p:spPr>
          <a:xfrm>
            <a:off x="287212" y="3817057"/>
            <a:ext cx="1215687" cy="261610"/>
          </a:xfrm>
          <a:prstGeom prst="rect">
            <a:avLst/>
          </a:prstGeom>
          <a:noFill/>
        </p:spPr>
        <p:txBody>
          <a:bodyPr wrap="square" rtlCol="0">
            <a:spAutoFit/>
          </a:bodyPr>
          <a:lstStyle/>
          <a:p>
            <a:pPr algn="r">
              <a:spcAft>
                <a:spcPts val="600"/>
              </a:spcAft>
            </a:pPr>
            <a:r>
              <a:rPr lang="de-DE" sz="1100" dirty="0">
                <a:solidFill>
                  <a:schemeClr val="bg1">
                    <a:lumMod val="50000"/>
                  </a:schemeClr>
                </a:solidFill>
              </a:rPr>
              <a:t>DACHPLATTEN</a:t>
            </a:r>
          </a:p>
        </p:txBody>
      </p:sp>
      <p:sp>
        <p:nvSpPr>
          <p:cNvPr id="14" name="CaixaDeTexto 13">
            <a:extLst>
              <a:ext uri="{FF2B5EF4-FFF2-40B4-BE49-F238E27FC236}">
                <a16:creationId xmlns:a16="http://schemas.microsoft.com/office/drawing/2014/main" id="{F79E8EE6-5C87-44EC-8681-23D6E6B95B26}"/>
              </a:ext>
            </a:extLst>
          </p:cNvPr>
          <p:cNvSpPr txBox="1"/>
          <p:nvPr/>
        </p:nvSpPr>
        <p:spPr>
          <a:xfrm>
            <a:off x="1988820" y="4142521"/>
            <a:ext cx="1216270" cy="261610"/>
          </a:xfrm>
          <a:prstGeom prst="rect">
            <a:avLst/>
          </a:prstGeom>
          <a:noFill/>
        </p:spPr>
        <p:txBody>
          <a:bodyPr wrap="square" rtlCol="0">
            <a:spAutoFit/>
          </a:bodyPr>
          <a:lstStyle/>
          <a:p>
            <a:pPr algn="r">
              <a:spcAft>
                <a:spcPts val="600"/>
              </a:spcAft>
            </a:pPr>
            <a:r>
              <a:rPr lang="de-DE" sz="1100" dirty="0">
                <a:solidFill>
                  <a:schemeClr val="bg1">
                    <a:lumMod val="50000"/>
                  </a:schemeClr>
                </a:solidFill>
              </a:rPr>
              <a:t>DACHBALKEN</a:t>
            </a:r>
          </a:p>
        </p:txBody>
      </p:sp>
      <p:cxnSp>
        <p:nvCxnSpPr>
          <p:cNvPr id="16" name="Conector: Angulado 15">
            <a:extLst>
              <a:ext uri="{FF2B5EF4-FFF2-40B4-BE49-F238E27FC236}">
                <a16:creationId xmlns:a16="http://schemas.microsoft.com/office/drawing/2014/main" id="{43E8901C-5946-4EA7-A8CC-6F41AB4AEB2E}"/>
              </a:ext>
            </a:extLst>
          </p:cNvPr>
          <p:cNvCxnSpPr>
            <a:cxnSpLocks/>
            <a:endCxn id="11" idx="3"/>
          </p:cNvCxnSpPr>
          <p:nvPr/>
        </p:nvCxnSpPr>
        <p:spPr>
          <a:xfrm rot="16200000" flipV="1">
            <a:off x="1602360" y="2433518"/>
            <a:ext cx="348550" cy="241502"/>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23" name="Conector: Angulado 22">
            <a:extLst>
              <a:ext uri="{FF2B5EF4-FFF2-40B4-BE49-F238E27FC236}">
                <a16:creationId xmlns:a16="http://schemas.microsoft.com/office/drawing/2014/main" id="{6EB03080-A74D-4E26-BB29-555ACD7D0C19}"/>
              </a:ext>
            </a:extLst>
          </p:cNvPr>
          <p:cNvCxnSpPr>
            <a:cxnSpLocks/>
            <a:stCxn id="13" idx="3"/>
          </p:cNvCxnSpPr>
          <p:nvPr/>
        </p:nvCxnSpPr>
        <p:spPr>
          <a:xfrm flipV="1">
            <a:off x="1502899" y="3711154"/>
            <a:ext cx="152986" cy="236708"/>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6</a:t>
            </a:fld>
            <a:r>
              <a:rPr lang="de-DE"/>
              <a:t> |</a:t>
            </a:r>
          </a:p>
        </p:txBody>
      </p:sp>
      <p:sp>
        <p:nvSpPr>
          <p:cNvPr id="12" name="CaixaDeTexto 11">
            <a:extLst>
              <a:ext uri="{FF2B5EF4-FFF2-40B4-BE49-F238E27FC236}">
                <a16:creationId xmlns:a16="http://schemas.microsoft.com/office/drawing/2014/main" id="{8E798CB7-8287-4097-8851-8D3BEA0867FE}"/>
              </a:ext>
            </a:extLst>
          </p:cNvPr>
          <p:cNvSpPr txBox="1"/>
          <p:nvPr/>
        </p:nvSpPr>
        <p:spPr>
          <a:xfrm>
            <a:off x="147710" y="789366"/>
            <a:ext cx="7492610" cy="815608"/>
          </a:xfrm>
          <a:prstGeom prst="rect">
            <a:avLst/>
          </a:prstGeom>
          <a:noFill/>
        </p:spPr>
        <p:txBody>
          <a:bodyPr wrap="square" rtlCol="0">
            <a:spAutoFit/>
          </a:bodyPr>
          <a:lstStyle/>
          <a:p>
            <a:pPr>
              <a:spcAft>
                <a:spcPts val="600"/>
              </a:spcAft>
            </a:pPr>
            <a:r>
              <a:rPr lang="de-DE" sz="1400" dirty="0">
                <a:solidFill>
                  <a:schemeClr val="bg1">
                    <a:lumMod val="50000"/>
                  </a:schemeClr>
                </a:solidFill>
              </a:rPr>
              <a:t>Der Sockel des Dachrahmens muss auf den Dachbalken aufliegen.</a:t>
            </a:r>
          </a:p>
          <a:p>
            <a:pPr>
              <a:spcAft>
                <a:spcPts val="600"/>
              </a:spcAft>
            </a:pPr>
            <a:r>
              <a:rPr lang="de-DE" sz="1400" dirty="0">
                <a:solidFill>
                  <a:schemeClr val="bg1">
                    <a:lumMod val="50000"/>
                  </a:schemeClr>
                </a:solidFill>
              </a:rPr>
              <a:t>Die gesamte Oberfläche des Dachrahmens muss an den Balken anliegen (kein unterbrochener Kontakt).</a:t>
            </a:r>
          </a:p>
        </p:txBody>
      </p:sp>
    </p:spTree>
    <p:extLst>
      <p:ext uri="{BB962C8B-B14F-4D97-AF65-F5344CB8AC3E}">
        <p14:creationId xmlns:p14="http://schemas.microsoft.com/office/powerpoint/2010/main" val="324433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a:t>INSTALLATION DER LUFTKANÄLE</a:t>
            </a: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60</a:t>
            </a:fld>
            <a:r>
              <a:rPr lang="de-DE"/>
              <a:t> |</a:t>
            </a:r>
          </a:p>
        </p:txBody>
      </p:sp>
      <p:grpSp>
        <p:nvGrpSpPr>
          <p:cNvPr id="11" name="Agrupar 10">
            <a:extLst>
              <a:ext uri="{FF2B5EF4-FFF2-40B4-BE49-F238E27FC236}">
                <a16:creationId xmlns:a16="http://schemas.microsoft.com/office/drawing/2014/main" id="{43F36B20-3488-476F-B208-66223AEE3E86}"/>
              </a:ext>
            </a:extLst>
          </p:cNvPr>
          <p:cNvGrpSpPr/>
          <p:nvPr/>
        </p:nvGrpSpPr>
        <p:grpSpPr>
          <a:xfrm>
            <a:off x="179521" y="1256005"/>
            <a:ext cx="2447778" cy="3062377"/>
            <a:chOff x="274320" y="1256005"/>
            <a:chExt cx="2447778" cy="3062377"/>
          </a:xfrm>
        </p:grpSpPr>
        <p:sp>
          <p:nvSpPr>
            <p:cNvPr id="10" name="CaixaDeTexto 9">
              <a:extLst>
                <a:ext uri="{FF2B5EF4-FFF2-40B4-BE49-F238E27FC236}">
                  <a16:creationId xmlns:a16="http://schemas.microsoft.com/office/drawing/2014/main" id="{1EC3C266-15B6-4976-9204-A96E47CF13A1}"/>
                </a:ext>
              </a:extLst>
            </p:cNvPr>
            <p:cNvSpPr txBox="1"/>
            <p:nvPr/>
          </p:nvSpPr>
          <p:spPr>
            <a:xfrm>
              <a:off x="274320" y="1256005"/>
              <a:ext cx="2447778" cy="3062377"/>
            </a:xfrm>
            <a:prstGeom prst="rect">
              <a:avLst/>
            </a:prstGeom>
            <a:noFill/>
          </p:spPr>
          <p:txBody>
            <a:bodyPr wrap="square" rtlCol="0">
              <a:spAutoFit/>
            </a:bodyPr>
            <a:lstStyle/>
            <a:p>
              <a:pPr algn="ctr">
                <a:spcAft>
                  <a:spcPts val="600"/>
                </a:spcAft>
              </a:pPr>
              <a:r>
                <a:rPr lang="de-DE" sz="1400" dirty="0">
                  <a:solidFill>
                    <a:schemeClr val="bg1">
                      <a:lumMod val="50000"/>
                    </a:schemeClr>
                  </a:solidFill>
                </a:rPr>
                <a:t>Installieren Sie die Luftkanäle an den Zuluft- und Rückluftanschlüssen des Dachrahmens.</a:t>
              </a: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r>
                <a:rPr lang="de-DE" sz="1400" dirty="0">
                  <a:solidFill>
                    <a:srgbClr val="B50130"/>
                  </a:solidFill>
                </a:rPr>
                <a:t>Achten Sie darauf, die Kanäle am DACHRAHMEN und nicht auf den Deckenbalken zu installieren.</a:t>
              </a:r>
            </a:p>
          </p:txBody>
        </p:sp>
        <p:pic>
          <p:nvPicPr>
            <p:cNvPr id="12" name="Gráfico 11" descr="Aviso com preenchimento sólido">
              <a:extLst>
                <a:ext uri="{FF2B5EF4-FFF2-40B4-BE49-F238E27FC236}">
                  <a16:creationId xmlns:a16="http://schemas.microsoft.com/office/drawing/2014/main" id="{F65B1601-C215-4E87-BC9A-E57E0CFBF6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47879" y="2632550"/>
              <a:ext cx="500660" cy="500660"/>
            </a:xfrm>
            <a:prstGeom prst="rect">
              <a:avLst/>
            </a:prstGeom>
          </p:spPr>
        </p:pic>
      </p:grpSp>
      <p:pic>
        <p:nvPicPr>
          <p:cNvPr id="6" name="Imagem 5" descr="Diagrama&#10;&#10;Descrição gerada automaticamente">
            <a:extLst>
              <a:ext uri="{FF2B5EF4-FFF2-40B4-BE49-F238E27FC236}">
                <a16:creationId xmlns:a16="http://schemas.microsoft.com/office/drawing/2014/main" id="{11278BF2-06CC-4B78-8649-E1D27CB84532}"/>
              </a:ext>
            </a:extLst>
          </p:cNvPr>
          <p:cNvPicPr>
            <a:picLocks noChangeAspect="1"/>
          </p:cNvPicPr>
          <p:nvPr/>
        </p:nvPicPr>
        <p:blipFill>
          <a:blip r:embed="rId5"/>
          <a:stretch>
            <a:fillRect/>
          </a:stretch>
        </p:blipFill>
        <p:spPr>
          <a:xfrm>
            <a:off x="3360971" y="715447"/>
            <a:ext cx="5094018" cy="4334546"/>
          </a:xfrm>
          <a:prstGeom prst="rect">
            <a:avLst/>
          </a:prstGeom>
          <a:ln w="12700">
            <a:solidFill>
              <a:srgbClr val="B50130"/>
            </a:solidFill>
          </a:ln>
        </p:spPr>
      </p:pic>
      <p:sp>
        <p:nvSpPr>
          <p:cNvPr id="17" name="CaixaDeTexto 16">
            <a:extLst>
              <a:ext uri="{FF2B5EF4-FFF2-40B4-BE49-F238E27FC236}">
                <a16:creationId xmlns:a16="http://schemas.microsoft.com/office/drawing/2014/main" id="{627B40B0-61C8-4320-87FE-0FE0CB457D78}"/>
              </a:ext>
            </a:extLst>
          </p:cNvPr>
          <p:cNvSpPr txBox="1"/>
          <p:nvPr/>
        </p:nvSpPr>
        <p:spPr>
          <a:xfrm>
            <a:off x="3873500" y="3877695"/>
            <a:ext cx="1306928" cy="307777"/>
          </a:xfrm>
          <a:prstGeom prst="rect">
            <a:avLst/>
          </a:prstGeom>
          <a:noFill/>
        </p:spPr>
        <p:txBody>
          <a:bodyPr wrap="square" rtlCol="0">
            <a:spAutoFit/>
          </a:bodyPr>
          <a:lstStyle/>
          <a:p>
            <a:pPr algn="r"/>
            <a:r>
              <a:rPr lang="de-DE" sz="1400" dirty="0">
                <a:solidFill>
                  <a:srgbClr val="B50130"/>
                </a:solidFill>
              </a:rPr>
              <a:t>ZULUFTKANAL</a:t>
            </a:r>
          </a:p>
        </p:txBody>
      </p:sp>
    </p:spTree>
    <p:extLst>
      <p:ext uri="{BB962C8B-B14F-4D97-AF65-F5344CB8AC3E}">
        <p14:creationId xmlns:p14="http://schemas.microsoft.com/office/powerpoint/2010/main" val="336008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descr="Uma imagem contendo Gráfico&#10;&#10;Descrição gerada automaticamente">
            <a:extLst>
              <a:ext uri="{FF2B5EF4-FFF2-40B4-BE49-F238E27FC236}">
                <a16:creationId xmlns:a16="http://schemas.microsoft.com/office/drawing/2014/main" id="{BCEB4449-0D52-42B0-B262-D619C7EFF5FA}"/>
              </a:ext>
            </a:extLst>
          </p:cNvPr>
          <p:cNvPicPr>
            <a:picLocks noChangeAspect="1"/>
          </p:cNvPicPr>
          <p:nvPr/>
        </p:nvPicPr>
        <p:blipFill rotWithShape="1">
          <a:blip r:embed="rId3"/>
          <a:srcRect l="14842" t="35252" r="26792" b="24820"/>
          <a:stretch/>
        </p:blipFill>
        <p:spPr>
          <a:xfrm>
            <a:off x="6132359" y="1382095"/>
            <a:ext cx="2832118" cy="2977981"/>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a:t>INSTALLATION DER LUFTKANÄLE</a:t>
            </a: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61</a:t>
            </a:fld>
            <a:r>
              <a:rPr lang="de-DE"/>
              <a:t> |</a:t>
            </a:r>
          </a:p>
        </p:txBody>
      </p:sp>
      <p:grpSp>
        <p:nvGrpSpPr>
          <p:cNvPr id="11" name="Agrupar 10">
            <a:extLst>
              <a:ext uri="{FF2B5EF4-FFF2-40B4-BE49-F238E27FC236}">
                <a16:creationId xmlns:a16="http://schemas.microsoft.com/office/drawing/2014/main" id="{43F36B20-3488-476F-B208-66223AEE3E86}"/>
              </a:ext>
            </a:extLst>
          </p:cNvPr>
          <p:cNvGrpSpPr/>
          <p:nvPr/>
        </p:nvGrpSpPr>
        <p:grpSpPr>
          <a:xfrm>
            <a:off x="179521" y="1256005"/>
            <a:ext cx="2447778" cy="3062377"/>
            <a:chOff x="274320" y="1256005"/>
            <a:chExt cx="2447778" cy="3062377"/>
          </a:xfrm>
        </p:grpSpPr>
        <p:sp>
          <p:nvSpPr>
            <p:cNvPr id="10" name="CaixaDeTexto 9">
              <a:extLst>
                <a:ext uri="{FF2B5EF4-FFF2-40B4-BE49-F238E27FC236}">
                  <a16:creationId xmlns:a16="http://schemas.microsoft.com/office/drawing/2014/main" id="{1EC3C266-15B6-4976-9204-A96E47CF13A1}"/>
                </a:ext>
              </a:extLst>
            </p:cNvPr>
            <p:cNvSpPr txBox="1"/>
            <p:nvPr/>
          </p:nvSpPr>
          <p:spPr>
            <a:xfrm>
              <a:off x="274320" y="1256005"/>
              <a:ext cx="2447778" cy="3062377"/>
            </a:xfrm>
            <a:prstGeom prst="rect">
              <a:avLst/>
            </a:prstGeom>
            <a:noFill/>
          </p:spPr>
          <p:txBody>
            <a:bodyPr wrap="square" rtlCol="0">
              <a:spAutoFit/>
            </a:bodyPr>
            <a:lstStyle/>
            <a:p>
              <a:pPr algn="ctr">
                <a:spcAft>
                  <a:spcPts val="600"/>
                </a:spcAft>
              </a:pPr>
              <a:r>
                <a:rPr lang="de-DE" sz="1400" dirty="0">
                  <a:solidFill>
                    <a:schemeClr val="bg1">
                      <a:lumMod val="50000"/>
                    </a:schemeClr>
                  </a:solidFill>
                </a:rPr>
                <a:t>Installieren Sie die Luftkanäle an den Zuluft- und Rückluftanschlüssen des Dachrahmens.</a:t>
              </a: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r>
                <a:rPr lang="de-DE" sz="1400" dirty="0">
                  <a:solidFill>
                    <a:srgbClr val="B50130"/>
                  </a:solidFill>
                </a:rPr>
                <a:t>Achten Sie darauf, die Kanäle am DACHRAHMEN und nicht auf den Deckenbalken zu installieren.</a:t>
              </a:r>
            </a:p>
          </p:txBody>
        </p:sp>
        <p:pic>
          <p:nvPicPr>
            <p:cNvPr id="12" name="Gráfico 11" descr="Aviso com preenchimento sólido">
              <a:extLst>
                <a:ext uri="{FF2B5EF4-FFF2-40B4-BE49-F238E27FC236}">
                  <a16:creationId xmlns:a16="http://schemas.microsoft.com/office/drawing/2014/main" id="{F65B1601-C215-4E87-BC9A-E57E0CFBF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7879" y="2632550"/>
              <a:ext cx="500660" cy="500660"/>
            </a:xfrm>
            <a:prstGeom prst="rect">
              <a:avLst/>
            </a:prstGeom>
          </p:spPr>
        </p:pic>
      </p:grpSp>
      <p:pic>
        <p:nvPicPr>
          <p:cNvPr id="5" name="Imagem 4" descr="Uma imagem contendo Gráfico&#10;&#10;Descrição gerada automaticamente">
            <a:extLst>
              <a:ext uri="{FF2B5EF4-FFF2-40B4-BE49-F238E27FC236}">
                <a16:creationId xmlns:a16="http://schemas.microsoft.com/office/drawing/2014/main" id="{6B1F5A31-1D1A-4013-9C71-2ED91D7EA3C7}"/>
              </a:ext>
            </a:extLst>
          </p:cNvPr>
          <p:cNvPicPr>
            <a:picLocks noChangeAspect="1"/>
          </p:cNvPicPr>
          <p:nvPr/>
        </p:nvPicPr>
        <p:blipFill>
          <a:blip r:embed="rId3"/>
          <a:stretch>
            <a:fillRect/>
          </a:stretch>
        </p:blipFill>
        <p:spPr>
          <a:xfrm>
            <a:off x="2970513" y="715446"/>
            <a:ext cx="2818631" cy="4332397"/>
          </a:xfrm>
          <a:prstGeom prst="rect">
            <a:avLst/>
          </a:prstGeom>
          <a:ln w="12700">
            <a:solidFill>
              <a:srgbClr val="B50130"/>
            </a:solidFill>
          </a:ln>
        </p:spPr>
      </p:pic>
      <p:sp>
        <p:nvSpPr>
          <p:cNvPr id="16" name="CaixaDeTexto 15">
            <a:extLst>
              <a:ext uri="{FF2B5EF4-FFF2-40B4-BE49-F238E27FC236}">
                <a16:creationId xmlns:a16="http://schemas.microsoft.com/office/drawing/2014/main" id="{58FE00A9-B37B-4642-BCCF-E42EAAF26DFF}"/>
              </a:ext>
            </a:extLst>
          </p:cNvPr>
          <p:cNvSpPr txBox="1"/>
          <p:nvPr/>
        </p:nvSpPr>
        <p:spPr>
          <a:xfrm>
            <a:off x="4278978" y="4416446"/>
            <a:ext cx="1638299" cy="307777"/>
          </a:xfrm>
          <a:prstGeom prst="rect">
            <a:avLst/>
          </a:prstGeom>
          <a:noFill/>
        </p:spPr>
        <p:txBody>
          <a:bodyPr wrap="square" rtlCol="0">
            <a:spAutoFit/>
          </a:bodyPr>
          <a:lstStyle/>
          <a:p>
            <a:r>
              <a:rPr lang="de-DE" sz="1400" dirty="0">
                <a:solidFill>
                  <a:srgbClr val="B50130"/>
                </a:solidFill>
              </a:rPr>
              <a:t>RÜCKLUFTKANAL</a:t>
            </a:r>
          </a:p>
        </p:txBody>
      </p:sp>
      <p:sp>
        <p:nvSpPr>
          <p:cNvPr id="7" name="Forma Livre: Forma 6">
            <a:extLst>
              <a:ext uri="{FF2B5EF4-FFF2-40B4-BE49-F238E27FC236}">
                <a16:creationId xmlns:a16="http://schemas.microsoft.com/office/drawing/2014/main" id="{F77BE457-ECF0-4DF7-A98E-94A538FAE1D3}"/>
              </a:ext>
            </a:extLst>
          </p:cNvPr>
          <p:cNvSpPr/>
          <p:nvPr/>
        </p:nvSpPr>
        <p:spPr>
          <a:xfrm>
            <a:off x="6560820" y="1772920"/>
            <a:ext cx="1102360" cy="1562100"/>
          </a:xfrm>
          <a:custGeom>
            <a:avLst/>
            <a:gdLst>
              <a:gd name="connsiteX0" fmla="*/ 116840 w 1102360"/>
              <a:gd name="connsiteY0" fmla="*/ 424180 h 1564640"/>
              <a:gd name="connsiteX1" fmla="*/ 0 w 1102360"/>
              <a:gd name="connsiteY1" fmla="*/ 101600 h 1564640"/>
              <a:gd name="connsiteX2" fmla="*/ 533400 w 1102360"/>
              <a:gd name="connsiteY2" fmla="*/ 0 h 1564640"/>
              <a:gd name="connsiteX3" fmla="*/ 1102360 w 1102360"/>
              <a:gd name="connsiteY3" fmla="*/ 1503680 h 1564640"/>
              <a:gd name="connsiteX4" fmla="*/ 800100 w 1102360"/>
              <a:gd name="connsiteY4" fmla="*/ 1564640 h 1564640"/>
              <a:gd name="connsiteX0" fmla="*/ 111760 w 1102360"/>
              <a:gd name="connsiteY0" fmla="*/ 411480 h 1564640"/>
              <a:gd name="connsiteX1" fmla="*/ 0 w 1102360"/>
              <a:gd name="connsiteY1" fmla="*/ 101600 h 1564640"/>
              <a:gd name="connsiteX2" fmla="*/ 533400 w 1102360"/>
              <a:gd name="connsiteY2" fmla="*/ 0 h 1564640"/>
              <a:gd name="connsiteX3" fmla="*/ 1102360 w 1102360"/>
              <a:gd name="connsiteY3" fmla="*/ 1503680 h 1564640"/>
              <a:gd name="connsiteX4" fmla="*/ 800100 w 1102360"/>
              <a:gd name="connsiteY4" fmla="*/ 1564640 h 1564640"/>
              <a:gd name="connsiteX0" fmla="*/ 109220 w 1102360"/>
              <a:gd name="connsiteY0" fmla="*/ 398780 h 1564640"/>
              <a:gd name="connsiteX1" fmla="*/ 0 w 1102360"/>
              <a:gd name="connsiteY1" fmla="*/ 101600 h 1564640"/>
              <a:gd name="connsiteX2" fmla="*/ 533400 w 1102360"/>
              <a:gd name="connsiteY2" fmla="*/ 0 h 1564640"/>
              <a:gd name="connsiteX3" fmla="*/ 1102360 w 1102360"/>
              <a:gd name="connsiteY3" fmla="*/ 1503680 h 1564640"/>
              <a:gd name="connsiteX4" fmla="*/ 800100 w 1102360"/>
              <a:gd name="connsiteY4" fmla="*/ 1564640 h 1564640"/>
              <a:gd name="connsiteX0" fmla="*/ 109220 w 1102360"/>
              <a:gd name="connsiteY0" fmla="*/ 398780 h 1562100"/>
              <a:gd name="connsiteX1" fmla="*/ 0 w 1102360"/>
              <a:gd name="connsiteY1" fmla="*/ 101600 h 1562100"/>
              <a:gd name="connsiteX2" fmla="*/ 533400 w 1102360"/>
              <a:gd name="connsiteY2" fmla="*/ 0 h 1562100"/>
              <a:gd name="connsiteX3" fmla="*/ 1102360 w 1102360"/>
              <a:gd name="connsiteY3" fmla="*/ 1503680 h 1562100"/>
              <a:gd name="connsiteX4" fmla="*/ 810260 w 1102360"/>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60" h="1562100">
                <a:moveTo>
                  <a:pt x="109220" y="398780"/>
                </a:moveTo>
                <a:lnTo>
                  <a:pt x="0" y="101600"/>
                </a:lnTo>
                <a:lnTo>
                  <a:pt x="533400" y="0"/>
                </a:lnTo>
                <a:lnTo>
                  <a:pt x="1102360" y="1503680"/>
                </a:lnTo>
                <a:lnTo>
                  <a:pt x="810260" y="1562100"/>
                </a:lnTo>
              </a:path>
            </a:pathLst>
          </a:custGeom>
          <a:noFill/>
          <a:ln w="57150" cap="rnd">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tângulo 20">
            <a:extLst>
              <a:ext uri="{FF2B5EF4-FFF2-40B4-BE49-F238E27FC236}">
                <a16:creationId xmlns:a16="http://schemas.microsoft.com/office/drawing/2014/main" id="{A86693DF-48FE-4EB2-A9E3-8809BF80F349}"/>
              </a:ext>
            </a:extLst>
          </p:cNvPr>
          <p:cNvSpPr/>
          <p:nvPr/>
        </p:nvSpPr>
        <p:spPr>
          <a:xfrm>
            <a:off x="3406140" y="2247900"/>
            <a:ext cx="1638300" cy="1729740"/>
          </a:xfrm>
          <a:prstGeom prst="rect">
            <a:avLst/>
          </a:prstGeom>
          <a:noFill/>
          <a:ln w="127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Espaço Reservado para Data 3">
            <a:extLst>
              <a:ext uri="{FF2B5EF4-FFF2-40B4-BE49-F238E27FC236}">
                <a16:creationId xmlns:a16="http://schemas.microsoft.com/office/drawing/2014/main" id="{64B09ABC-9670-4379-8944-813FE3C8E09E}"/>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Tree>
    <p:extLst>
      <p:ext uri="{BB962C8B-B14F-4D97-AF65-F5344CB8AC3E}">
        <p14:creationId xmlns:p14="http://schemas.microsoft.com/office/powerpoint/2010/main" val="78921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a:t>INSTALLATION DER LUFTKANÄLE</a:t>
            </a: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62</a:t>
            </a:fld>
            <a:r>
              <a:rPr lang="de-DE"/>
              <a:t> |</a:t>
            </a:r>
          </a:p>
        </p:txBody>
      </p:sp>
      <p:grpSp>
        <p:nvGrpSpPr>
          <p:cNvPr id="11" name="Agrupar 10">
            <a:extLst>
              <a:ext uri="{FF2B5EF4-FFF2-40B4-BE49-F238E27FC236}">
                <a16:creationId xmlns:a16="http://schemas.microsoft.com/office/drawing/2014/main" id="{43F36B20-3488-476F-B208-66223AEE3E86}"/>
              </a:ext>
            </a:extLst>
          </p:cNvPr>
          <p:cNvGrpSpPr/>
          <p:nvPr/>
        </p:nvGrpSpPr>
        <p:grpSpPr>
          <a:xfrm>
            <a:off x="179521" y="1256005"/>
            <a:ext cx="2447778" cy="3062377"/>
            <a:chOff x="274320" y="1256005"/>
            <a:chExt cx="2447778" cy="3062377"/>
          </a:xfrm>
        </p:grpSpPr>
        <p:sp>
          <p:nvSpPr>
            <p:cNvPr id="10" name="CaixaDeTexto 9">
              <a:extLst>
                <a:ext uri="{FF2B5EF4-FFF2-40B4-BE49-F238E27FC236}">
                  <a16:creationId xmlns:a16="http://schemas.microsoft.com/office/drawing/2014/main" id="{1EC3C266-15B6-4976-9204-A96E47CF13A1}"/>
                </a:ext>
              </a:extLst>
            </p:cNvPr>
            <p:cNvSpPr txBox="1"/>
            <p:nvPr/>
          </p:nvSpPr>
          <p:spPr>
            <a:xfrm>
              <a:off x="274320" y="1256005"/>
              <a:ext cx="2447778" cy="3062377"/>
            </a:xfrm>
            <a:prstGeom prst="rect">
              <a:avLst/>
            </a:prstGeom>
            <a:noFill/>
          </p:spPr>
          <p:txBody>
            <a:bodyPr wrap="square" rtlCol="0">
              <a:spAutoFit/>
            </a:bodyPr>
            <a:lstStyle/>
            <a:p>
              <a:pPr algn="ctr">
                <a:spcAft>
                  <a:spcPts val="600"/>
                </a:spcAft>
              </a:pPr>
              <a:r>
                <a:rPr lang="de-DE" sz="1400" dirty="0">
                  <a:solidFill>
                    <a:schemeClr val="bg1">
                      <a:lumMod val="50000"/>
                    </a:schemeClr>
                  </a:solidFill>
                </a:rPr>
                <a:t>Installieren Sie die Luftkanäle an den Zuluft- und Rückluftanschlüssen des Dachrahmens.</a:t>
              </a: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r>
                <a:rPr lang="de-DE" sz="1400" dirty="0">
                  <a:solidFill>
                    <a:srgbClr val="B50130"/>
                  </a:solidFill>
                </a:rPr>
                <a:t>Achten Sie darauf, die Kanäle am DACHRAHMEN und nicht auf den Deckenbalken zu installieren.</a:t>
              </a:r>
            </a:p>
          </p:txBody>
        </p:sp>
        <p:pic>
          <p:nvPicPr>
            <p:cNvPr id="12" name="Gráfico 11" descr="Aviso com preenchimento sólido">
              <a:extLst>
                <a:ext uri="{FF2B5EF4-FFF2-40B4-BE49-F238E27FC236}">
                  <a16:creationId xmlns:a16="http://schemas.microsoft.com/office/drawing/2014/main" id="{F65B1601-C215-4E87-BC9A-E57E0CFBF6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47879" y="2632550"/>
              <a:ext cx="500660" cy="500660"/>
            </a:xfrm>
            <a:prstGeom prst="rect">
              <a:avLst/>
            </a:prstGeom>
          </p:spPr>
        </p:pic>
      </p:grpSp>
      <p:pic>
        <p:nvPicPr>
          <p:cNvPr id="6" name="Imagem 5" descr="Texto&#10;&#10;Descrição gerada automaticamente">
            <a:extLst>
              <a:ext uri="{FF2B5EF4-FFF2-40B4-BE49-F238E27FC236}">
                <a16:creationId xmlns:a16="http://schemas.microsoft.com/office/drawing/2014/main" id="{7467D28F-0481-4FF0-AAA2-FC59E3140C39}"/>
              </a:ext>
            </a:extLst>
          </p:cNvPr>
          <p:cNvPicPr>
            <a:picLocks noChangeAspect="1"/>
          </p:cNvPicPr>
          <p:nvPr/>
        </p:nvPicPr>
        <p:blipFill rotWithShape="1">
          <a:blip r:embed="rId5"/>
          <a:srcRect t="3932" b="2226"/>
          <a:stretch/>
        </p:blipFill>
        <p:spPr>
          <a:xfrm>
            <a:off x="3987162" y="707043"/>
            <a:ext cx="3541398" cy="4352638"/>
          </a:xfrm>
          <a:prstGeom prst="rect">
            <a:avLst/>
          </a:prstGeom>
          <a:ln w="12700">
            <a:solidFill>
              <a:srgbClr val="B50130"/>
            </a:solidFill>
          </a:ln>
        </p:spPr>
      </p:pic>
      <p:sp>
        <p:nvSpPr>
          <p:cNvPr id="17" name="CaixaDeTexto 16">
            <a:extLst>
              <a:ext uri="{FF2B5EF4-FFF2-40B4-BE49-F238E27FC236}">
                <a16:creationId xmlns:a16="http://schemas.microsoft.com/office/drawing/2014/main" id="{93D6C2D7-4CA6-4DDF-B701-EC470D2C67BA}"/>
              </a:ext>
            </a:extLst>
          </p:cNvPr>
          <p:cNvSpPr txBox="1"/>
          <p:nvPr/>
        </p:nvSpPr>
        <p:spPr>
          <a:xfrm rot="4151564">
            <a:off x="4351012" y="3895401"/>
            <a:ext cx="1574362" cy="307777"/>
          </a:xfrm>
          <a:prstGeom prst="rect">
            <a:avLst/>
          </a:prstGeom>
          <a:noFill/>
        </p:spPr>
        <p:txBody>
          <a:bodyPr wrap="square" rtlCol="0">
            <a:spAutoFit/>
          </a:bodyPr>
          <a:lstStyle/>
          <a:p>
            <a:pPr algn="ctr"/>
            <a:r>
              <a:rPr lang="de-DE" sz="1400" dirty="0">
                <a:solidFill>
                  <a:srgbClr val="FFC000"/>
                </a:solidFill>
              </a:rPr>
              <a:t>RÜCKLUFTKANAL</a:t>
            </a:r>
          </a:p>
        </p:txBody>
      </p:sp>
      <p:sp>
        <p:nvSpPr>
          <p:cNvPr id="18" name="CaixaDeTexto 17">
            <a:extLst>
              <a:ext uri="{FF2B5EF4-FFF2-40B4-BE49-F238E27FC236}">
                <a16:creationId xmlns:a16="http://schemas.microsoft.com/office/drawing/2014/main" id="{D3A8C839-246B-409A-9D5E-D6F69F3E553D}"/>
              </a:ext>
            </a:extLst>
          </p:cNvPr>
          <p:cNvSpPr txBox="1"/>
          <p:nvPr/>
        </p:nvSpPr>
        <p:spPr>
          <a:xfrm rot="4155659">
            <a:off x="5790319" y="3745810"/>
            <a:ext cx="1317593" cy="307777"/>
          </a:xfrm>
          <a:prstGeom prst="rect">
            <a:avLst/>
          </a:prstGeom>
          <a:noFill/>
        </p:spPr>
        <p:txBody>
          <a:bodyPr wrap="square" rtlCol="0">
            <a:spAutoFit/>
          </a:bodyPr>
          <a:lstStyle/>
          <a:p>
            <a:pPr algn="ctr"/>
            <a:r>
              <a:rPr lang="de-DE" sz="1400" dirty="0">
                <a:solidFill>
                  <a:srgbClr val="FFC000"/>
                </a:solidFill>
              </a:rPr>
              <a:t>ZULUFTKANAL</a:t>
            </a:r>
          </a:p>
        </p:txBody>
      </p:sp>
    </p:spTree>
    <p:extLst>
      <p:ext uri="{BB962C8B-B14F-4D97-AF65-F5344CB8AC3E}">
        <p14:creationId xmlns:p14="http://schemas.microsoft.com/office/powerpoint/2010/main" val="83361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iagrama, Desenho técnico&#10;&#10;Descrição gerada automaticamente">
            <a:extLst>
              <a:ext uri="{FF2B5EF4-FFF2-40B4-BE49-F238E27FC236}">
                <a16:creationId xmlns:a16="http://schemas.microsoft.com/office/drawing/2014/main" id="{4FBE858F-8AAD-4824-AC0B-EDCDD5BE165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927787" y="826161"/>
            <a:ext cx="7216212" cy="3965272"/>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a:t>INSTALLATION DER LUFTKANÄLE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63</a:t>
            </a:fld>
            <a:r>
              <a:rPr lang="de-DE"/>
              <a:t> |</a:t>
            </a:r>
          </a:p>
        </p:txBody>
      </p:sp>
      <p:sp>
        <p:nvSpPr>
          <p:cNvPr id="14" name="CaixaDeTexto 13">
            <a:extLst>
              <a:ext uri="{FF2B5EF4-FFF2-40B4-BE49-F238E27FC236}">
                <a16:creationId xmlns:a16="http://schemas.microsoft.com/office/drawing/2014/main" id="{423AFCEF-08EE-42E1-A4F7-C957826F1BA0}"/>
              </a:ext>
            </a:extLst>
          </p:cNvPr>
          <p:cNvSpPr txBox="1"/>
          <p:nvPr/>
        </p:nvSpPr>
        <p:spPr>
          <a:xfrm>
            <a:off x="274320" y="1256005"/>
            <a:ext cx="2447778" cy="3062377"/>
          </a:xfrm>
          <a:prstGeom prst="rect">
            <a:avLst/>
          </a:prstGeom>
          <a:noFill/>
        </p:spPr>
        <p:txBody>
          <a:bodyPr wrap="square" rtlCol="0">
            <a:spAutoFit/>
          </a:bodyPr>
          <a:lstStyle/>
          <a:p>
            <a:pPr algn="ctr">
              <a:spcAft>
                <a:spcPts val="600"/>
              </a:spcAft>
            </a:pPr>
            <a:r>
              <a:rPr lang="de-DE" sz="1400" dirty="0">
                <a:solidFill>
                  <a:schemeClr val="bg1">
                    <a:lumMod val="50000"/>
                  </a:schemeClr>
                </a:solidFill>
              </a:rPr>
              <a:t>Installieren Sie die Luftkanäle an den Zuluft- und Rückluftanschlüssen des Dachrahmens.</a:t>
            </a: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r>
              <a:rPr lang="de-DE" sz="1400" dirty="0">
                <a:solidFill>
                  <a:srgbClr val="B50130"/>
                </a:solidFill>
              </a:rPr>
              <a:t>Achten Sie darauf, die Kanäle am DACHRAHMEN und nicht auf den Deckenbalken zu installieren.</a:t>
            </a:r>
          </a:p>
        </p:txBody>
      </p:sp>
      <p:pic>
        <p:nvPicPr>
          <p:cNvPr id="11" name="Gráfico 10" descr="Aviso com preenchimento sólido">
            <a:extLst>
              <a:ext uri="{FF2B5EF4-FFF2-40B4-BE49-F238E27FC236}">
                <a16:creationId xmlns:a16="http://schemas.microsoft.com/office/drawing/2014/main" id="{23DE6DE2-DFD3-4430-BA9C-55EC633175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7879" y="2632550"/>
            <a:ext cx="500660" cy="500660"/>
          </a:xfrm>
          <a:prstGeom prst="rect">
            <a:avLst/>
          </a:prstGeom>
        </p:spPr>
      </p:pic>
      <p:sp>
        <p:nvSpPr>
          <p:cNvPr id="12" name="CaixaDeTexto 11">
            <a:extLst>
              <a:ext uri="{FF2B5EF4-FFF2-40B4-BE49-F238E27FC236}">
                <a16:creationId xmlns:a16="http://schemas.microsoft.com/office/drawing/2014/main" id="{8444B5CC-868C-4225-BB4E-7B82837E15C2}"/>
              </a:ext>
            </a:extLst>
          </p:cNvPr>
          <p:cNvSpPr txBox="1"/>
          <p:nvPr/>
        </p:nvSpPr>
        <p:spPr>
          <a:xfrm rot="20862087">
            <a:off x="6397127" y="3655032"/>
            <a:ext cx="1638171" cy="307777"/>
          </a:xfrm>
          <a:prstGeom prst="rect">
            <a:avLst/>
          </a:prstGeom>
          <a:noFill/>
        </p:spPr>
        <p:txBody>
          <a:bodyPr wrap="square" rtlCol="0">
            <a:spAutoFit/>
          </a:bodyPr>
          <a:lstStyle/>
          <a:p>
            <a:r>
              <a:rPr lang="de-DE" sz="1400">
                <a:solidFill>
                  <a:srgbClr val="B50130"/>
                </a:solidFill>
              </a:rPr>
              <a:t>RÜCKLUFTKANÄLE</a:t>
            </a:r>
          </a:p>
        </p:txBody>
      </p:sp>
      <p:sp>
        <p:nvSpPr>
          <p:cNvPr id="13" name="CaixaDeTexto 12">
            <a:extLst>
              <a:ext uri="{FF2B5EF4-FFF2-40B4-BE49-F238E27FC236}">
                <a16:creationId xmlns:a16="http://schemas.microsoft.com/office/drawing/2014/main" id="{BB3AFC80-5275-4C1D-9B3A-2C1662C497BD}"/>
              </a:ext>
            </a:extLst>
          </p:cNvPr>
          <p:cNvSpPr txBox="1"/>
          <p:nvPr/>
        </p:nvSpPr>
        <p:spPr>
          <a:xfrm rot="20862087">
            <a:off x="3527318" y="4255212"/>
            <a:ext cx="1638171" cy="307777"/>
          </a:xfrm>
          <a:prstGeom prst="rect">
            <a:avLst/>
          </a:prstGeom>
          <a:noFill/>
        </p:spPr>
        <p:txBody>
          <a:bodyPr wrap="square" rtlCol="0">
            <a:spAutoFit/>
          </a:bodyPr>
          <a:lstStyle/>
          <a:p>
            <a:r>
              <a:rPr lang="de-DE" sz="1400">
                <a:solidFill>
                  <a:srgbClr val="B50130"/>
                </a:solidFill>
              </a:rPr>
              <a:t>ZULUFTKANÄLE</a:t>
            </a:r>
          </a:p>
        </p:txBody>
      </p:sp>
    </p:spTree>
    <p:extLst>
      <p:ext uri="{BB962C8B-B14F-4D97-AF65-F5344CB8AC3E}">
        <p14:creationId xmlns:p14="http://schemas.microsoft.com/office/powerpoint/2010/main" val="272533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3653" y="1334509"/>
            <a:ext cx="8636876" cy="1371600"/>
          </a:xfrm>
        </p:spPr>
        <p:txBody>
          <a:bodyPr/>
          <a:lstStyle/>
          <a:p>
            <a:pPr>
              <a:spcAft>
                <a:spcPts val="1800"/>
              </a:spcAft>
            </a:pPr>
            <a:br>
              <a:rPr lang="de-DE" sz="1200" b="1"/>
            </a:br>
            <a:br>
              <a:rPr lang="de-DE" sz="1200" b="1"/>
            </a:br>
            <a:br>
              <a:rPr lang="de-DE" sz="1200" b="1"/>
            </a:br>
            <a:br>
              <a:rPr lang="de-DE" sz="1200" b="1"/>
            </a:br>
            <a:r>
              <a:rPr lang="de-DE" sz="4800" b="1"/>
              <a:t>e-Baltic</a:t>
            </a:r>
            <a:br>
              <a:rPr lang="de-DE" sz="4000" b="1"/>
            </a:br>
            <a:r>
              <a:rPr lang="de-DE" sz="2800" b="1"/>
              <a:t>Inbetriebnahme</a:t>
            </a:r>
          </a:p>
        </p:txBody>
      </p:sp>
    </p:spTree>
    <p:extLst>
      <p:ext uri="{BB962C8B-B14F-4D97-AF65-F5344CB8AC3E}">
        <p14:creationId xmlns:p14="http://schemas.microsoft.com/office/powerpoint/2010/main" val="144132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Diagrama, Desenho técnico&#10;&#10;Descrição gerada automaticamente">
            <a:extLst>
              <a:ext uri="{FF2B5EF4-FFF2-40B4-BE49-F238E27FC236}">
                <a16:creationId xmlns:a16="http://schemas.microsoft.com/office/drawing/2014/main" id="{8D320968-B1E9-4FCD-B7D0-4A80B495FAC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96418" y="1872062"/>
            <a:ext cx="6147582" cy="2861863"/>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a:t>INBETRIEBNAHME</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65</a:t>
            </a:fld>
            <a:r>
              <a:rPr lang="de-DE"/>
              <a:t> |</a:t>
            </a:r>
          </a:p>
        </p:txBody>
      </p:sp>
      <p:sp>
        <p:nvSpPr>
          <p:cNvPr id="10" name="CaixaDeTexto 9">
            <a:extLst>
              <a:ext uri="{FF2B5EF4-FFF2-40B4-BE49-F238E27FC236}">
                <a16:creationId xmlns:a16="http://schemas.microsoft.com/office/drawing/2014/main" id="{1EC3C266-15B6-4976-9204-A96E47CF13A1}"/>
              </a:ext>
            </a:extLst>
          </p:cNvPr>
          <p:cNvSpPr txBox="1"/>
          <p:nvPr/>
        </p:nvSpPr>
        <p:spPr>
          <a:xfrm>
            <a:off x="112541" y="813838"/>
            <a:ext cx="3583159" cy="3770263"/>
          </a:xfrm>
          <a:prstGeom prst="rect">
            <a:avLst/>
          </a:prstGeom>
          <a:noFill/>
        </p:spPr>
        <p:txBody>
          <a:bodyPr wrap="square" rtlCol="0">
            <a:spAutoFit/>
          </a:bodyPr>
          <a:lstStyle/>
          <a:p>
            <a:pPr marL="285750" indent="-285750">
              <a:spcAft>
                <a:spcPts val="600"/>
              </a:spcAft>
              <a:buFont typeface="Wingdings" panose="05000000000000000000" pitchFamily="2" charset="2"/>
              <a:buChar char="Ø"/>
            </a:pPr>
            <a:r>
              <a:rPr lang="de-DE" sz="1400" dirty="0">
                <a:solidFill>
                  <a:schemeClr val="bg1">
                    <a:lumMod val="50000"/>
                  </a:schemeClr>
                </a:solidFill>
              </a:rPr>
              <a:t>Das Gerät ist werksseitig mit Kältemittel befüllt</a:t>
            </a:r>
          </a:p>
          <a:p>
            <a:pPr marL="285750" indent="-285750">
              <a:spcAft>
                <a:spcPts val="600"/>
              </a:spcAft>
              <a:buFont typeface="Wingdings" panose="05000000000000000000" pitchFamily="2" charset="2"/>
              <a:buChar char="Ø"/>
            </a:pPr>
            <a:r>
              <a:rPr lang="de-DE" sz="1400" dirty="0">
                <a:solidFill>
                  <a:schemeClr val="bg1">
                    <a:lumMod val="50000"/>
                  </a:schemeClr>
                </a:solidFill>
              </a:rPr>
              <a:t>Das Gerät ist zu 100 % werksseitig vorgetestet</a:t>
            </a:r>
          </a:p>
          <a:p>
            <a:pPr marL="285750" indent="-285750">
              <a:buFont typeface="Wingdings" panose="05000000000000000000" pitchFamily="2" charset="2"/>
              <a:buChar char="Ø"/>
            </a:pPr>
            <a:r>
              <a:rPr lang="de-DE" sz="1400" dirty="0">
                <a:solidFill>
                  <a:schemeClr val="bg1">
                    <a:lumMod val="50000"/>
                  </a:schemeClr>
                </a:solidFill>
              </a:rPr>
              <a:t>Ein zertifizierter, von Lennox geschulter Techniker führt folgende Arbeiten durch: </a:t>
            </a:r>
          </a:p>
          <a:p>
            <a:pPr marL="742950" lvl="1" indent="-285750">
              <a:buFont typeface="Wingdings" panose="05000000000000000000" pitchFamily="2" charset="2"/>
              <a:buChar char="ü"/>
            </a:pPr>
            <a:r>
              <a:rPr lang="de-DE" sz="1400" dirty="0">
                <a:solidFill>
                  <a:schemeClr val="bg1">
                    <a:lumMod val="50000"/>
                  </a:schemeClr>
                </a:solidFill>
              </a:rPr>
              <a:t>Überprüfung der Einstellungen, Komponenten und Bedienelemente des Geräts</a:t>
            </a:r>
          </a:p>
          <a:p>
            <a:pPr marL="742950" lvl="1" indent="-285750">
              <a:buFont typeface="Wingdings" panose="05000000000000000000" pitchFamily="2" charset="2"/>
              <a:buChar char="ü"/>
            </a:pPr>
            <a:r>
              <a:rPr lang="de-DE" sz="1400" dirty="0">
                <a:solidFill>
                  <a:schemeClr val="bg1">
                    <a:lumMod val="50000"/>
                  </a:schemeClr>
                </a:solidFill>
              </a:rPr>
              <a:t>Durchführung einer Kältemittel-Leckageprüfung</a:t>
            </a:r>
          </a:p>
          <a:p>
            <a:pPr marL="742950" lvl="1" indent="-285750">
              <a:spcAft>
                <a:spcPts val="600"/>
              </a:spcAft>
              <a:buFont typeface="Wingdings" panose="05000000000000000000" pitchFamily="2" charset="2"/>
              <a:buChar char="ü"/>
            </a:pPr>
            <a:r>
              <a:rPr lang="de-DE" sz="1400" dirty="0">
                <a:solidFill>
                  <a:schemeClr val="bg1">
                    <a:lumMod val="50000"/>
                  </a:schemeClr>
                </a:solidFill>
              </a:rPr>
              <a:t>Gewährleistungsvalidierung</a:t>
            </a:r>
          </a:p>
          <a:p>
            <a:pPr marL="285750" indent="-285750">
              <a:spcAft>
                <a:spcPts val="600"/>
              </a:spcAft>
              <a:buFont typeface="Wingdings" panose="05000000000000000000" pitchFamily="2" charset="2"/>
              <a:buChar char="Ø"/>
            </a:pPr>
            <a:r>
              <a:rPr lang="de-DE" sz="1400" dirty="0">
                <a:solidFill>
                  <a:schemeClr val="bg1">
                    <a:lumMod val="50000"/>
                  </a:schemeClr>
                </a:solidFill>
              </a:rPr>
              <a:t>Das Gerät kann mit der LennoxCloud verbunden werden, um eine Überwachung und Steuerung rund um die Uhr zu gewährleisten</a:t>
            </a:r>
          </a:p>
        </p:txBody>
      </p:sp>
      <p:grpSp>
        <p:nvGrpSpPr>
          <p:cNvPr id="8" name="Agrupar 7">
            <a:extLst>
              <a:ext uri="{FF2B5EF4-FFF2-40B4-BE49-F238E27FC236}">
                <a16:creationId xmlns:a16="http://schemas.microsoft.com/office/drawing/2014/main" id="{89284A2D-2304-4981-9F2C-36FAF08EDA9C}"/>
              </a:ext>
            </a:extLst>
          </p:cNvPr>
          <p:cNvGrpSpPr/>
          <p:nvPr/>
        </p:nvGrpSpPr>
        <p:grpSpPr>
          <a:xfrm>
            <a:off x="4572000" y="887071"/>
            <a:ext cx="2915811" cy="523220"/>
            <a:chOff x="376029" y="805314"/>
            <a:chExt cx="2915811" cy="523220"/>
          </a:xfrm>
        </p:grpSpPr>
        <p:pic>
          <p:nvPicPr>
            <p:cNvPr id="12" name="Gráfico 11" descr="Aviso com preenchimento sólido">
              <a:extLst>
                <a:ext uri="{FF2B5EF4-FFF2-40B4-BE49-F238E27FC236}">
                  <a16:creationId xmlns:a16="http://schemas.microsoft.com/office/drawing/2014/main" id="{F65B1601-C215-4E87-BC9A-E57E0CFBF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6029" y="805314"/>
              <a:ext cx="500660" cy="500660"/>
            </a:xfrm>
            <a:prstGeom prst="rect">
              <a:avLst/>
            </a:prstGeom>
          </p:spPr>
        </p:pic>
        <p:sp>
          <p:nvSpPr>
            <p:cNvPr id="14" name="CaixaDeTexto 13">
              <a:extLst>
                <a:ext uri="{FF2B5EF4-FFF2-40B4-BE49-F238E27FC236}">
                  <a16:creationId xmlns:a16="http://schemas.microsoft.com/office/drawing/2014/main" id="{F4B0FAA2-176A-4AFC-8F93-6D8DA93AE3E5}"/>
                </a:ext>
              </a:extLst>
            </p:cNvPr>
            <p:cNvSpPr txBox="1"/>
            <p:nvPr/>
          </p:nvSpPr>
          <p:spPr>
            <a:xfrm>
              <a:off x="876689" y="805314"/>
              <a:ext cx="2415151" cy="523220"/>
            </a:xfrm>
            <a:prstGeom prst="rect">
              <a:avLst/>
            </a:prstGeom>
            <a:noFill/>
          </p:spPr>
          <p:txBody>
            <a:bodyPr wrap="square" rtlCol="0">
              <a:spAutoFit/>
            </a:bodyPr>
            <a:lstStyle/>
            <a:p>
              <a:pPr>
                <a:spcAft>
                  <a:spcPts val="600"/>
                </a:spcAft>
              </a:pPr>
              <a:r>
                <a:rPr lang="de-DE" sz="1400" dirty="0">
                  <a:solidFill>
                    <a:srgbClr val="B50130"/>
                  </a:solidFill>
                </a:rPr>
                <a:t>Der Strom muss 24 Stunden vor der geplanten Inbetriebnahme eingeschaltet sein</a:t>
              </a:r>
            </a:p>
          </p:txBody>
        </p:sp>
      </p:grpSp>
    </p:spTree>
    <p:extLst>
      <p:ext uri="{BB962C8B-B14F-4D97-AF65-F5344CB8AC3E}">
        <p14:creationId xmlns:p14="http://schemas.microsoft.com/office/powerpoint/2010/main" val="321634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3653" y="1199420"/>
            <a:ext cx="8636876" cy="1547974"/>
          </a:xfrm>
        </p:spPr>
        <p:txBody>
          <a:bodyPr/>
          <a:lstStyle/>
          <a:p>
            <a:r>
              <a:rPr lang="en-US" sz="3200" spc="300" dirty="0"/>
              <a:t>HAFTUNGSAUSSCHLUSS</a:t>
            </a:r>
            <a:br>
              <a:rPr lang="en-US" sz="3200" spc="300" dirty="0"/>
            </a:br>
            <a:endParaRPr lang="en-US" sz="4000" spc="300" dirty="0"/>
          </a:p>
        </p:txBody>
      </p:sp>
    </p:spTree>
    <p:extLst>
      <p:ext uri="{BB962C8B-B14F-4D97-AF65-F5344CB8AC3E}">
        <p14:creationId xmlns:p14="http://schemas.microsoft.com/office/powerpoint/2010/main" val="122774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1D8EF5-76E3-45A7-AC2E-E49889D7FFFB}"/>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ous-titre 2">
            <a:extLst>
              <a:ext uri="{FF2B5EF4-FFF2-40B4-BE49-F238E27FC236}">
                <a16:creationId xmlns:a16="http://schemas.microsoft.com/office/drawing/2014/main" id="{4829D20B-D22A-4F6F-B0A7-A5C5D7606F38}"/>
              </a:ext>
            </a:extLst>
          </p:cNvPr>
          <p:cNvSpPr>
            <a:spLocks noGrp="1"/>
          </p:cNvSpPr>
          <p:nvPr>
            <p:ph type="subTitle" idx="14"/>
          </p:nvPr>
        </p:nvSpPr>
        <p:spPr/>
        <p:txBody>
          <a:bodyPr/>
          <a:lstStyle/>
          <a:p>
            <a:r>
              <a:rPr lang="en-US" sz="1200" spc="300" dirty="0"/>
              <a:t>HAFTUNGSAUSSCHLUSS</a:t>
            </a:r>
            <a:endParaRPr lang="en-US" dirty="0"/>
          </a:p>
        </p:txBody>
      </p:sp>
      <p:sp>
        <p:nvSpPr>
          <p:cNvPr id="6" name="CaixaDeTexto 9">
            <a:extLst>
              <a:ext uri="{FF2B5EF4-FFF2-40B4-BE49-F238E27FC236}">
                <a16:creationId xmlns:a16="http://schemas.microsoft.com/office/drawing/2014/main" id="{D1611E81-BF6E-44C3-A54F-533D4661AD22}"/>
              </a:ext>
            </a:extLst>
          </p:cNvPr>
          <p:cNvSpPr txBox="1"/>
          <p:nvPr/>
        </p:nvSpPr>
        <p:spPr>
          <a:xfrm>
            <a:off x="380998" y="756820"/>
            <a:ext cx="8526773" cy="42627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1400" b="0" i="0" u="none" strike="noStrike" kern="1200" cap="none" spc="0" normalizeH="0" baseline="0" noProof="0" dirty="0">
                <a:ln>
                  <a:noFill/>
                </a:ln>
                <a:solidFill>
                  <a:prstClr val="white">
                    <a:lumMod val="50000"/>
                  </a:prstClr>
                </a:solidFill>
                <a:effectLst/>
                <a:uLnTx/>
                <a:uFillTx/>
                <a:latin typeface="Franklin Gothic Medium"/>
                <a:ea typeface="+mn-ea"/>
                <a:cs typeface="+mn-cs"/>
              </a:rPr>
              <a:t>BENUTZUNG AUF EIGENE GEFAHR: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1200" b="0" i="0" u="none" strike="noStrike" kern="1200" cap="none" spc="0" normalizeH="0" baseline="0" noProof="0" dirty="0">
                <a:ln>
                  <a:noFill/>
                </a:ln>
                <a:solidFill>
                  <a:prstClr val="white">
                    <a:lumMod val="50000"/>
                  </a:prstClr>
                </a:solidFill>
                <a:effectLst/>
                <a:uLnTx/>
                <a:uFillTx/>
                <a:latin typeface="Franklin Gothic Medium"/>
                <a:ea typeface="+mn-ea"/>
                <a:cs typeface="+mn-cs"/>
              </a:rPr>
              <a:t>Nur Personen mit entsprechenden Lizenzen, Schulungen und Qualifikationen dürfen Heizungs-, Lüftungs- und Klimageräte installieren oder reparieren. Daher ist dieses Handbuch nur für lizenzierte, geschulte und anderweitig qualifizierte Personen bestimmt. Die Verwendung dieser Informationen erfolgt auf eigene Gefahr. Jegliche Verletzungen, Schäden oder Verluste, die aus der Verwendung der abgebildeten Werkzeuge, Geräte und Produkte oder der in diesem Handbuch enthaltenen Informationen und Inhalte resultieren, liegen in der alleinigen Verantwortung des Benutzers.</a:t>
            </a: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prstClr val="white">
                  <a:lumMod val="50000"/>
                </a:prstClr>
              </a:solidFill>
              <a:effectLst/>
              <a:uLnTx/>
              <a:uFillTx/>
              <a:latin typeface="Franklin Gothic Medium"/>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1400" b="0" i="0" u="none" strike="noStrike" kern="1200" cap="none" spc="0" normalizeH="0" baseline="0" noProof="0" dirty="0">
                <a:ln>
                  <a:noFill/>
                </a:ln>
                <a:solidFill>
                  <a:prstClr val="white">
                    <a:lumMod val="50000"/>
                  </a:prstClr>
                </a:solidFill>
                <a:effectLst/>
                <a:uLnTx/>
                <a:uFillTx/>
                <a:latin typeface="Franklin Gothic Medium"/>
                <a:ea typeface="+mn-ea"/>
                <a:cs typeface="+mn-cs"/>
              </a:rPr>
              <a:t>KEINE GARANTIE:</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1200" b="0" i="0" u="none" strike="noStrike" kern="1200" cap="none" spc="0" normalizeH="0" baseline="0" noProof="0" dirty="0">
                <a:ln>
                  <a:noFill/>
                </a:ln>
                <a:solidFill>
                  <a:prstClr val="white">
                    <a:lumMod val="50000"/>
                  </a:prstClr>
                </a:solidFill>
                <a:effectLst/>
                <a:uLnTx/>
                <a:uFillTx/>
                <a:latin typeface="Franklin Gothic Medium"/>
                <a:ea typeface="+mn-ea"/>
                <a:cs typeface="+mn-cs"/>
              </a:rPr>
              <a:t>Dieses Handbuch und alle darin enthaltenen Informationen werden ohne Mängelgewähr bereitgestellt. Lennox gibt keine spezifischen Zusicherungen oder Garantien in Bezug auf dieses Handbuch oder die in diesem Handbuch enthaltenen Anweisungen oder Anleitungen. Lennox übernimmt zum Beispiel keine Garantie für: (a) den Inhalt dieses Handbuchs; (b) bestimmte Merkmale dieses Handbuchs oder seine Genauigkeit, Zuverlässigkeit oder Fähigkeit, Ihre Anforderungen zu erfüllen. Die Informationen in diesem Handbuch können ohne vorherige Ankündigung geändert werden.</a:t>
            </a:r>
          </a:p>
          <a:p>
            <a:pPr marL="0" marR="0" lvl="0" indent="0" algn="l" defTabSz="457200" rtl="0" eaLnBrk="1" fontAlgn="auto" latinLnBrk="0" hangingPunct="1">
              <a:lnSpc>
                <a:spcPct val="100000"/>
              </a:lnSpc>
              <a:spcBef>
                <a:spcPts val="0"/>
              </a:spcBef>
              <a:spcAft>
                <a:spcPts val="600"/>
              </a:spcAft>
              <a:buClrTx/>
              <a:buSzTx/>
              <a:buFontTx/>
              <a:buNone/>
              <a:tabLst/>
              <a:defRPr/>
            </a:pPr>
            <a:endParaRPr lang="de-DE" sz="1200" dirty="0">
              <a:solidFill>
                <a:prstClr val="white">
                  <a:lumMod val="50000"/>
                </a:prstClr>
              </a:solidFill>
              <a:latin typeface="Franklin Gothic Medium"/>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1400" b="0" i="0" u="none" strike="noStrike" kern="1200" cap="none" spc="0" normalizeH="0" baseline="0" noProof="0" dirty="0">
                <a:ln>
                  <a:noFill/>
                </a:ln>
                <a:solidFill>
                  <a:prstClr val="white">
                    <a:lumMod val="50000"/>
                  </a:prstClr>
                </a:solidFill>
                <a:effectLst/>
                <a:uLnTx/>
                <a:uFillTx/>
                <a:latin typeface="Franklin Gothic Medium"/>
                <a:ea typeface="+mn-ea"/>
                <a:cs typeface="+mn-cs"/>
              </a:rPr>
              <a:t>HAFTUNGSBESCHRÄNKUNG:</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1200" b="0" i="0" u="none" strike="noStrike" kern="1200" cap="none" spc="0" normalizeH="0" baseline="0" noProof="0" dirty="0">
                <a:ln>
                  <a:noFill/>
                </a:ln>
                <a:solidFill>
                  <a:prstClr val="white">
                    <a:lumMod val="50000"/>
                  </a:prstClr>
                </a:solidFill>
                <a:effectLst/>
                <a:uLnTx/>
                <a:uFillTx/>
                <a:latin typeface="Franklin Gothic Medium"/>
                <a:ea typeface="+mn-ea"/>
                <a:cs typeface="+mn-cs"/>
              </a:rPr>
              <a:t>Lennox lehnt ausdrücklich die Haftung für zufällige oder Folgeschäden ab und übernimmt keine Verantwortung oder Haftung für Verluste oder Schäden, die einer Person aufgrund der Verwendung oder des Missbrauchs von Informationen oder Inhalten in diesem Handbuch entstehen. Lennox übernimmt oder verpflichtet sich zu KEINER HAFTUNG für Verluste oder Schäden, die durch die Verwendung, den Missbrauch oder das Vertrauen auf die Informationen und Inhalte in diesem Handbuch entstehen.</a:t>
            </a:r>
            <a:endParaRPr kumimoji="0" lang="en-US" sz="1400" b="0" i="0" u="none" strike="noStrike" kern="1200" cap="none" spc="0" normalizeH="0" baseline="0" noProof="0" dirty="0">
              <a:ln>
                <a:noFill/>
              </a:ln>
              <a:solidFill>
                <a:prstClr val="white">
                  <a:lumMod val="50000"/>
                </a:prstClr>
              </a:solidFill>
              <a:effectLst/>
              <a:uLnTx/>
              <a:uFillTx/>
              <a:latin typeface="Franklin Gothic Medium"/>
              <a:ea typeface="+mn-ea"/>
              <a:cs typeface="+mn-cs"/>
            </a:endParaRPr>
          </a:p>
        </p:txBody>
      </p:sp>
    </p:spTree>
    <p:extLst>
      <p:ext uri="{BB962C8B-B14F-4D97-AF65-F5344CB8AC3E}">
        <p14:creationId xmlns:p14="http://schemas.microsoft.com/office/powerpoint/2010/main" val="135695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3653" y="1199420"/>
            <a:ext cx="8636876" cy="1547974"/>
          </a:xfrm>
        </p:spPr>
        <p:txBody>
          <a:bodyPr/>
          <a:lstStyle/>
          <a:p>
            <a:r>
              <a:rPr lang="de-DE" sz="3200"/>
              <a:t>VIELEN DANK!</a:t>
            </a:r>
            <a:br>
              <a:rPr lang="de-DE" sz="3200"/>
            </a:br>
            <a:endParaRPr lang="de-DE" sz="3200"/>
          </a:p>
        </p:txBody>
      </p:sp>
    </p:spTree>
    <p:extLst>
      <p:ext uri="{BB962C8B-B14F-4D97-AF65-F5344CB8AC3E}">
        <p14:creationId xmlns:p14="http://schemas.microsoft.com/office/powerpoint/2010/main" val="389102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m 20" descr="Diagrama, Desenho técnico&#10;&#10;Descrição gerada automaticamente com confiança média">
            <a:extLst>
              <a:ext uri="{FF2B5EF4-FFF2-40B4-BE49-F238E27FC236}">
                <a16:creationId xmlns:a16="http://schemas.microsoft.com/office/drawing/2014/main" id="{027B7D88-F8B2-497E-B21C-7CA28202CB62}"/>
              </a:ext>
            </a:extLst>
          </p:cNvPr>
          <p:cNvPicPr>
            <a:picLocks noChangeAspect="1"/>
          </p:cNvPicPr>
          <p:nvPr/>
        </p:nvPicPr>
        <p:blipFill>
          <a:blip r:embed="rId2"/>
          <a:stretch>
            <a:fillRect/>
          </a:stretch>
        </p:blipFill>
        <p:spPr>
          <a:xfrm>
            <a:off x="2425760" y="775298"/>
            <a:ext cx="6647900" cy="4229099"/>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7</a:t>
            </a:fld>
            <a:r>
              <a:rPr lang="de-DE"/>
              <a:t> |</a:t>
            </a:r>
          </a:p>
        </p:txBody>
      </p:sp>
      <p:sp>
        <p:nvSpPr>
          <p:cNvPr id="12" name="CaixaDeTexto 11">
            <a:extLst>
              <a:ext uri="{FF2B5EF4-FFF2-40B4-BE49-F238E27FC236}">
                <a16:creationId xmlns:a16="http://schemas.microsoft.com/office/drawing/2014/main" id="{8E798CB7-8287-4097-8851-8D3BEA0867FE}"/>
              </a:ext>
            </a:extLst>
          </p:cNvPr>
          <p:cNvSpPr txBox="1"/>
          <p:nvPr/>
        </p:nvSpPr>
        <p:spPr>
          <a:xfrm>
            <a:off x="147710" y="789366"/>
            <a:ext cx="2087490" cy="2616101"/>
          </a:xfrm>
          <a:prstGeom prst="rect">
            <a:avLst/>
          </a:prstGeom>
          <a:noFill/>
        </p:spPr>
        <p:txBody>
          <a:bodyPr wrap="square" rtlCol="0">
            <a:spAutoFit/>
          </a:bodyPr>
          <a:lstStyle/>
          <a:p>
            <a:pPr algn="ctr">
              <a:spcAft>
                <a:spcPts val="600"/>
              </a:spcAft>
            </a:pPr>
            <a:r>
              <a:rPr lang="de-DE" sz="1400" dirty="0">
                <a:solidFill>
                  <a:schemeClr val="bg1">
                    <a:lumMod val="50000"/>
                  </a:schemeClr>
                </a:solidFill>
              </a:rPr>
              <a:t>Befestigen Sie den Dachrahmen mit </a:t>
            </a:r>
            <a:r>
              <a:rPr lang="de-DE" sz="1400" dirty="0">
                <a:solidFill>
                  <a:srgbClr val="B50130"/>
                </a:solidFill>
              </a:rPr>
              <a:t>Schrauben</a:t>
            </a:r>
            <a:r>
              <a:rPr lang="de-DE" sz="1400" dirty="0">
                <a:solidFill>
                  <a:schemeClr val="bg1">
                    <a:lumMod val="50000"/>
                  </a:schemeClr>
                </a:solidFill>
              </a:rPr>
              <a:t>, </a:t>
            </a:r>
            <a:r>
              <a:rPr lang="de-DE" sz="1400" dirty="0">
                <a:solidFill>
                  <a:srgbClr val="B50130"/>
                </a:solidFill>
              </a:rPr>
              <a:t>Schweißnähten </a:t>
            </a:r>
            <a:r>
              <a:rPr lang="de-DE" sz="1400" dirty="0">
                <a:solidFill>
                  <a:schemeClr val="bg1">
                    <a:lumMod val="50000"/>
                  </a:schemeClr>
                </a:solidFill>
              </a:rPr>
              <a:t>oder </a:t>
            </a:r>
            <a:r>
              <a:rPr lang="de-DE" sz="1400" dirty="0">
                <a:solidFill>
                  <a:srgbClr val="B50130"/>
                </a:solidFill>
              </a:rPr>
              <a:t>Montagezubehör am Gebäuderahmen.</a:t>
            </a:r>
          </a:p>
          <a:p>
            <a:pPr algn="ctr">
              <a:spcAft>
                <a:spcPts val="600"/>
              </a:spcAft>
            </a:pPr>
            <a:endParaRPr lang="en-GB" sz="1400" dirty="0">
              <a:solidFill>
                <a:schemeClr val="bg1">
                  <a:lumMod val="50000"/>
                </a:schemeClr>
              </a:solidFill>
            </a:endParaRPr>
          </a:p>
          <a:p>
            <a:pPr algn="ctr">
              <a:spcAft>
                <a:spcPts val="600"/>
              </a:spcAft>
            </a:pPr>
            <a:r>
              <a:rPr lang="de-DE" sz="1400" dirty="0">
                <a:solidFill>
                  <a:schemeClr val="bg1">
                    <a:lumMod val="50000"/>
                  </a:schemeClr>
                </a:solidFill>
              </a:rPr>
              <a:t>DER DACHRAHMEN MUSS VOLLSTÄNDIG AM GEBÄUDERAHMEN BEFESTIGT SEIN.</a:t>
            </a:r>
          </a:p>
        </p:txBody>
      </p:sp>
    </p:spTree>
    <p:extLst>
      <p:ext uri="{BB962C8B-B14F-4D97-AF65-F5344CB8AC3E}">
        <p14:creationId xmlns:p14="http://schemas.microsoft.com/office/powerpoint/2010/main" val="383182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8</a:t>
            </a:fld>
            <a:r>
              <a:rPr lang="de-DE"/>
              <a:t> |</a:t>
            </a:r>
          </a:p>
        </p:txBody>
      </p:sp>
      <p:sp>
        <p:nvSpPr>
          <p:cNvPr id="12" name="CaixaDeTexto 11">
            <a:extLst>
              <a:ext uri="{FF2B5EF4-FFF2-40B4-BE49-F238E27FC236}">
                <a16:creationId xmlns:a16="http://schemas.microsoft.com/office/drawing/2014/main" id="{8E798CB7-8287-4097-8851-8D3BEA0867FE}"/>
              </a:ext>
            </a:extLst>
          </p:cNvPr>
          <p:cNvSpPr txBox="1"/>
          <p:nvPr/>
        </p:nvSpPr>
        <p:spPr>
          <a:xfrm>
            <a:off x="3399751" y="777986"/>
            <a:ext cx="2344498" cy="954107"/>
          </a:xfrm>
          <a:prstGeom prst="rect">
            <a:avLst/>
          </a:prstGeom>
          <a:noFill/>
        </p:spPr>
        <p:txBody>
          <a:bodyPr wrap="square" rtlCol="0">
            <a:spAutoFit/>
          </a:bodyPr>
          <a:lstStyle/>
          <a:p>
            <a:pPr algn="ctr">
              <a:spcAft>
                <a:spcPts val="600"/>
              </a:spcAft>
            </a:pPr>
            <a:r>
              <a:rPr lang="de-DE" sz="1400" dirty="0">
                <a:solidFill>
                  <a:schemeClr val="bg1">
                    <a:lumMod val="50000"/>
                  </a:schemeClr>
                </a:solidFill>
              </a:rPr>
              <a:t>Der verstellbare Dachrahmen ermöglicht eine Winkelverstellung in beide Richtungen.</a:t>
            </a:r>
          </a:p>
        </p:txBody>
      </p:sp>
      <p:grpSp>
        <p:nvGrpSpPr>
          <p:cNvPr id="7" name="Agrupar 6">
            <a:extLst>
              <a:ext uri="{FF2B5EF4-FFF2-40B4-BE49-F238E27FC236}">
                <a16:creationId xmlns:a16="http://schemas.microsoft.com/office/drawing/2014/main" id="{135A1866-F14C-4462-83BF-1C4543801388}"/>
              </a:ext>
            </a:extLst>
          </p:cNvPr>
          <p:cNvGrpSpPr/>
          <p:nvPr/>
        </p:nvGrpSpPr>
        <p:grpSpPr>
          <a:xfrm>
            <a:off x="168000" y="1687026"/>
            <a:ext cx="4320000" cy="2930694"/>
            <a:chOff x="232335" y="1687026"/>
            <a:chExt cx="4320000" cy="2930694"/>
          </a:xfrm>
        </p:grpSpPr>
        <p:pic>
          <p:nvPicPr>
            <p:cNvPr id="9" name="Imagem 8" descr="Uma imagem contendo Desenho técnico&#10;&#10;Descrição gerada automaticamente">
              <a:extLst>
                <a:ext uri="{FF2B5EF4-FFF2-40B4-BE49-F238E27FC236}">
                  <a16:creationId xmlns:a16="http://schemas.microsoft.com/office/drawing/2014/main" id="{4BE690F1-3CAB-497A-8BAC-333204F20E1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15157" y="1985265"/>
              <a:ext cx="4154356" cy="2476696"/>
            </a:xfrm>
            <a:prstGeom prst="rect">
              <a:avLst/>
            </a:prstGeom>
            <a:ln w="12700">
              <a:noFill/>
            </a:ln>
          </p:spPr>
        </p:pic>
        <p:sp>
          <p:nvSpPr>
            <p:cNvPr id="5" name="Retângulo 4">
              <a:extLst>
                <a:ext uri="{FF2B5EF4-FFF2-40B4-BE49-F238E27FC236}">
                  <a16:creationId xmlns:a16="http://schemas.microsoft.com/office/drawing/2014/main" id="{5D0846C5-2502-427E-BAB5-218BBAAFEC50}"/>
                </a:ext>
              </a:extLst>
            </p:cNvPr>
            <p:cNvSpPr/>
            <p:nvPr/>
          </p:nvSpPr>
          <p:spPr>
            <a:xfrm>
              <a:off x="232335" y="1687026"/>
              <a:ext cx="4320000" cy="288000"/>
            </a:xfrm>
            <a:prstGeom prst="rect">
              <a:avLst/>
            </a:prstGeom>
            <a:solidFill>
              <a:srgbClr val="B50130"/>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FALL 1</a:t>
              </a:r>
            </a:p>
          </p:txBody>
        </p:sp>
        <p:sp>
          <p:nvSpPr>
            <p:cNvPr id="15" name="Retângulo 14">
              <a:extLst>
                <a:ext uri="{FF2B5EF4-FFF2-40B4-BE49-F238E27FC236}">
                  <a16:creationId xmlns:a16="http://schemas.microsoft.com/office/drawing/2014/main" id="{C79D4995-3C55-4451-A405-482090A36652}"/>
                </a:ext>
              </a:extLst>
            </p:cNvPr>
            <p:cNvSpPr/>
            <p:nvPr/>
          </p:nvSpPr>
          <p:spPr>
            <a:xfrm>
              <a:off x="232335" y="1983200"/>
              <a:ext cx="4320000" cy="2634520"/>
            </a:xfrm>
            <a:prstGeom prst="rect">
              <a:avLst/>
            </a:prstGeom>
            <a:no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6" name="Agrupar 5">
            <a:extLst>
              <a:ext uri="{FF2B5EF4-FFF2-40B4-BE49-F238E27FC236}">
                <a16:creationId xmlns:a16="http://schemas.microsoft.com/office/drawing/2014/main" id="{40455028-B754-4656-A253-3AE0BEBF102A}"/>
              </a:ext>
            </a:extLst>
          </p:cNvPr>
          <p:cNvGrpSpPr/>
          <p:nvPr/>
        </p:nvGrpSpPr>
        <p:grpSpPr>
          <a:xfrm>
            <a:off x="4656000" y="1687026"/>
            <a:ext cx="4320000" cy="2930694"/>
            <a:chOff x="4683773" y="1687026"/>
            <a:chExt cx="4320000" cy="2930694"/>
          </a:xfrm>
        </p:grpSpPr>
        <p:pic>
          <p:nvPicPr>
            <p:cNvPr id="11" name="Imagem 10" descr="Diagrama&#10;&#10;Descrição gerada automaticamente">
              <a:extLst>
                <a:ext uri="{FF2B5EF4-FFF2-40B4-BE49-F238E27FC236}">
                  <a16:creationId xmlns:a16="http://schemas.microsoft.com/office/drawing/2014/main" id="{94ABF0E3-2B22-4ACB-BD18-681C2F48241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31773" y="1985265"/>
              <a:ext cx="4224000" cy="2476696"/>
            </a:xfrm>
            <a:prstGeom prst="rect">
              <a:avLst/>
            </a:prstGeom>
            <a:ln w="12700">
              <a:noFill/>
            </a:ln>
          </p:spPr>
        </p:pic>
        <p:sp>
          <p:nvSpPr>
            <p:cNvPr id="14" name="Retângulo 13">
              <a:extLst>
                <a:ext uri="{FF2B5EF4-FFF2-40B4-BE49-F238E27FC236}">
                  <a16:creationId xmlns:a16="http://schemas.microsoft.com/office/drawing/2014/main" id="{6BED27AC-23F9-452D-A751-6526DE0473A2}"/>
                </a:ext>
              </a:extLst>
            </p:cNvPr>
            <p:cNvSpPr/>
            <p:nvPr/>
          </p:nvSpPr>
          <p:spPr>
            <a:xfrm>
              <a:off x="4683773" y="1687026"/>
              <a:ext cx="4320000" cy="288000"/>
            </a:xfrm>
            <a:prstGeom prst="rect">
              <a:avLst/>
            </a:prstGeom>
            <a:solidFill>
              <a:srgbClr val="800000"/>
            </a:solid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FALL 2</a:t>
              </a:r>
            </a:p>
          </p:txBody>
        </p:sp>
        <p:sp>
          <p:nvSpPr>
            <p:cNvPr id="16" name="Retângulo 15">
              <a:extLst>
                <a:ext uri="{FF2B5EF4-FFF2-40B4-BE49-F238E27FC236}">
                  <a16:creationId xmlns:a16="http://schemas.microsoft.com/office/drawing/2014/main" id="{BA4A9DD3-28BC-4A68-A7BA-44E9493FA2A3}"/>
                </a:ext>
              </a:extLst>
            </p:cNvPr>
            <p:cNvSpPr/>
            <p:nvPr/>
          </p:nvSpPr>
          <p:spPr>
            <a:xfrm>
              <a:off x="4683773" y="1983200"/>
              <a:ext cx="4320000" cy="2634520"/>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8343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Agrupar 17">
            <a:extLst>
              <a:ext uri="{FF2B5EF4-FFF2-40B4-BE49-F238E27FC236}">
                <a16:creationId xmlns:a16="http://schemas.microsoft.com/office/drawing/2014/main" id="{DA31F326-9B43-4F98-AE69-4612D5611643}"/>
              </a:ext>
            </a:extLst>
          </p:cNvPr>
          <p:cNvGrpSpPr/>
          <p:nvPr/>
        </p:nvGrpSpPr>
        <p:grpSpPr>
          <a:xfrm>
            <a:off x="4656000" y="1687026"/>
            <a:ext cx="4320000" cy="2930694"/>
            <a:chOff x="4683773" y="1687026"/>
            <a:chExt cx="4320000" cy="2930694"/>
          </a:xfrm>
        </p:grpSpPr>
        <p:pic>
          <p:nvPicPr>
            <p:cNvPr id="20" name="Imagem 19" descr="Diagrama&#10;&#10;Descrição gerada automaticamente">
              <a:extLst>
                <a:ext uri="{FF2B5EF4-FFF2-40B4-BE49-F238E27FC236}">
                  <a16:creationId xmlns:a16="http://schemas.microsoft.com/office/drawing/2014/main" id="{D7CABB9D-B515-4791-B685-5BB036E7608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731773" y="1985265"/>
              <a:ext cx="4224000" cy="2476696"/>
            </a:xfrm>
            <a:prstGeom prst="rect">
              <a:avLst/>
            </a:prstGeom>
            <a:ln w="12700">
              <a:noFill/>
            </a:ln>
          </p:spPr>
        </p:pic>
        <p:sp>
          <p:nvSpPr>
            <p:cNvPr id="21" name="Retângulo 20">
              <a:extLst>
                <a:ext uri="{FF2B5EF4-FFF2-40B4-BE49-F238E27FC236}">
                  <a16:creationId xmlns:a16="http://schemas.microsoft.com/office/drawing/2014/main" id="{72EFD4A8-BE60-434F-9967-684091D48861}"/>
                </a:ext>
              </a:extLst>
            </p:cNvPr>
            <p:cNvSpPr/>
            <p:nvPr/>
          </p:nvSpPr>
          <p:spPr>
            <a:xfrm>
              <a:off x="4683773" y="1687026"/>
              <a:ext cx="4320000" cy="288000"/>
            </a:xfrm>
            <a:prstGeom prst="rect">
              <a:avLst/>
            </a:prstGeom>
            <a:solidFill>
              <a:srgbClr val="800000"/>
            </a:solid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FALL 2</a:t>
              </a:r>
            </a:p>
          </p:txBody>
        </p:sp>
        <p:sp>
          <p:nvSpPr>
            <p:cNvPr id="22" name="Retângulo 21">
              <a:extLst>
                <a:ext uri="{FF2B5EF4-FFF2-40B4-BE49-F238E27FC236}">
                  <a16:creationId xmlns:a16="http://schemas.microsoft.com/office/drawing/2014/main" id="{0CEC9D07-1EE0-4267-B365-A271A49E6CC2}"/>
                </a:ext>
              </a:extLst>
            </p:cNvPr>
            <p:cNvSpPr/>
            <p:nvPr/>
          </p:nvSpPr>
          <p:spPr>
            <a:xfrm>
              <a:off x="4683773" y="1983200"/>
              <a:ext cx="4320000" cy="2634520"/>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9" name="Retângulo 18">
            <a:extLst>
              <a:ext uri="{FF2B5EF4-FFF2-40B4-BE49-F238E27FC236}">
                <a16:creationId xmlns:a16="http://schemas.microsoft.com/office/drawing/2014/main" id="{1643F9E0-E8DF-456C-9EA4-D688EB2383A8}"/>
              </a:ext>
            </a:extLst>
          </p:cNvPr>
          <p:cNvSpPr/>
          <p:nvPr/>
        </p:nvSpPr>
        <p:spPr>
          <a:xfrm>
            <a:off x="4591667" y="1630473"/>
            <a:ext cx="4504212" cy="304856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de-DE">
                <a:solidFill>
                  <a:schemeClr val="bg1"/>
                </a:solidFill>
                <a:effectLst>
                  <a:outerShdw blurRad="50800" dist="38100" dir="2700000" algn="tl" rotWithShape="0">
                    <a:prstClr val="black">
                      <a:alpha val="40000"/>
                    </a:prstClr>
                  </a:outerShdw>
                </a:effectLst>
              </a:rPr>
              <a:t>e-Baltic</a:t>
            </a:r>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de-DE" dirty="0"/>
              <a:t>DACHRAHMEN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19/11/2021</a:t>
            </a:fld>
            <a:endParaRPr lang="fr-F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9</a:t>
            </a:fld>
            <a:r>
              <a:rPr lang="de-DE"/>
              <a:t> |</a:t>
            </a:r>
          </a:p>
        </p:txBody>
      </p:sp>
      <p:sp>
        <p:nvSpPr>
          <p:cNvPr id="12" name="CaixaDeTexto 11">
            <a:extLst>
              <a:ext uri="{FF2B5EF4-FFF2-40B4-BE49-F238E27FC236}">
                <a16:creationId xmlns:a16="http://schemas.microsoft.com/office/drawing/2014/main" id="{8E798CB7-8287-4097-8851-8D3BEA0867FE}"/>
              </a:ext>
            </a:extLst>
          </p:cNvPr>
          <p:cNvSpPr txBox="1"/>
          <p:nvPr/>
        </p:nvSpPr>
        <p:spPr>
          <a:xfrm>
            <a:off x="3399751" y="777986"/>
            <a:ext cx="2344498" cy="954107"/>
          </a:xfrm>
          <a:prstGeom prst="rect">
            <a:avLst/>
          </a:prstGeom>
          <a:noFill/>
        </p:spPr>
        <p:txBody>
          <a:bodyPr wrap="square" rtlCol="0">
            <a:spAutoFit/>
          </a:bodyPr>
          <a:lstStyle/>
          <a:p>
            <a:pPr algn="ctr">
              <a:spcAft>
                <a:spcPts val="600"/>
              </a:spcAft>
            </a:pPr>
            <a:r>
              <a:rPr lang="de-DE" sz="1400" dirty="0">
                <a:solidFill>
                  <a:schemeClr val="bg1">
                    <a:lumMod val="50000"/>
                  </a:schemeClr>
                </a:solidFill>
              </a:rPr>
              <a:t>Der verstellbare Dachrahmen ermöglicht eine Winkelverstellung in beide Richtungen.</a:t>
            </a:r>
          </a:p>
        </p:txBody>
      </p:sp>
      <p:grpSp>
        <p:nvGrpSpPr>
          <p:cNvPr id="7" name="Agrupar 6">
            <a:extLst>
              <a:ext uri="{FF2B5EF4-FFF2-40B4-BE49-F238E27FC236}">
                <a16:creationId xmlns:a16="http://schemas.microsoft.com/office/drawing/2014/main" id="{135A1866-F14C-4462-83BF-1C4543801388}"/>
              </a:ext>
            </a:extLst>
          </p:cNvPr>
          <p:cNvGrpSpPr/>
          <p:nvPr/>
        </p:nvGrpSpPr>
        <p:grpSpPr>
          <a:xfrm>
            <a:off x="168000" y="1687026"/>
            <a:ext cx="4320000" cy="2930694"/>
            <a:chOff x="232335" y="1687026"/>
            <a:chExt cx="4320000" cy="2930694"/>
          </a:xfrm>
        </p:grpSpPr>
        <p:pic>
          <p:nvPicPr>
            <p:cNvPr id="9" name="Imagem 8" descr="Uma imagem contendo Desenho técnico&#10;&#10;Descrição gerada automaticamente">
              <a:extLst>
                <a:ext uri="{FF2B5EF4-FFF2-40B4-BE49-F238E27FC236}">
                  <a16:creationId xmlns:a16="http://schemas.microsoft.com/office/drawing/2014/main" id="{4BE690F1-3CAB-497A-8BAC-333204F20E1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5157" y="1985265"/>
              <a:ext cx="4154356" cy="2476696"/>
            </a:xfrm>
            <a:prstGeom prst="rect">
              <a:avLst/>
            </a:prstGeom>
            <a:ln w="12700">
              <a:noFill/>
            </a:ln>
          </p:spPr>
        </p:pic>
        <p:sp>
          <p:nvSpPr>
            <p:cNvPr id="5" name="Retângulo 4">
              <a:extLst>
                <a:ext uri="{FF2B5EF4-FFF2-40B4-BE49-F238E27FC236}">
                  <a16:creationId xmlns:a16="http://schemas.microsoft.com/office/drawing/2014/main" id="{5D0846C5-2502-427E-BAB5-218BBAAFEC50}"/>
                </a:ext>
              </a:extLst>
            </p:cNvPr>
            <p:cNvSpPr/>
            <p:nvPr/>
          </p:nvSpPr>
          <p:spPr>
            <a:xfrm>
              <a:off x="232335" y="1687026"/>
              <a:ext cx="4320000" cy="288000"/>
            </a:xfrm>
            <a:prstGeom prst="rect">
              <a:avLst/>
            </a:prstGeom>
            <a:solidFill>
              <a:srgbClr val="B50130"/>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FALL 1</a:t>
              </a:r>
            </a:p>
          </p:txBody>
        </p:sp>
        <p:sp>
          <p:nvSpPr>
            <p:cNvPr id="15" name="Retângulo 14">
              <a:extLst>
                <a:ext uri="{FF2B5EF4-FFF2-40B4-BE49-F238E27FC236}">
                  <a16:creationId xmlns:a16="http://schemas.microsoft.com/office/drawing/2014/main" id="{C79D4995-3C55-4451-A405-482090A36652}"/>
                </a:ext>
              </a:extLst>
            </p:cNvPr>
            <p:cNvSpPr/>
            <p:nvPr/>
          </p:nvSpPr>
          <p:spPr>
            <a:xfrm>
              <a:off x="232335" y="1983200"/>
              <a:ext cx="4320000" cy="2634520"/>
            </a:xfrm>
            <a:prstGeom prst="rect">
              <a:avLst/>
            </a:prstGeom>
            <a:no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284111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NNOX">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Grille">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ll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FX II - Product launch</Template>
  <TotalTime>1</TotalTime>
  <Words>2157</Words>
  <Application>Microsoft Office PowerPoint</Application>
  <PresentationFormat>Affichage à l'écran (16:9)</PresentationFormat>
  <Paragraphs>493</Paragraphs>
  <Slides>68</Slides>
  <Notes>32</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68</vt:i4>
      </vt:variant>
    </vt:vector>
  </HeadingPairs>
  <TitlesOfParts>
    <vt:vector size="75" baseType="lpstr">
      <vt:lpstr>Arial</vt:lpstr>
      <vt:lpstr>Calibri</vt:lpstr>
      <vt:lpstr>Franklin Gothic Medium</vt:lpstr>
      <vt:lpstr>Wingdings</vt:lpstr>
      <vt:lpstr>Wingdings 2</vt:lpstr>
      <vt:lpstr>LENNOX</vt:lpstr>
      <vt:lpstr>think-cell Slide</vt:lpstr>
      <vt:lpstr>    e-Baltic Installationshandbuch</vt:lpstr>
      <vt:lpstr>    e-Baltic Dachrahmen Installation</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    e-Baltic Rooftop Installation</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    e-Baltic Verdrahtung des Rooftops</vt:lpstr>
      <vt:lpstr>e-Baltic</vt:lpstr>
      <vt:lpstr>e-Baltic</vt:lpstr>
      <vt:lpstr>e-Baltic</vt:lpstr>
      <vt:lpstr>e-Baltic</vt:lpstr>
      <vt:lpstr>e-Baltic</vt:lpstr>
      <vt:lpstr>e-Baltic</vt:lpstr>
      <vt:lpstr>e-Baltic</vt:lpstr>
      <vt:lpstr>e-Baltic</vt:lpstr>
      <vt:lpstr>e-Baltic</vt:lpstr>
      <vt:lpstr>e-Baltic</vt:lpstr>
      <vt:lpstr>    e-Baltic Installation der Luftkanäle</vt:lpstr>
      <vt:lpstr>e-Baltic</vt:lpstr>
      <vt:lpstr>e-Baltic</vt:lpstr>
      <vt:lpstr>e-Baltic</vt:lpstr>
      <vt:lpstr>e-Baltic</vt:lpstr>
      <vt:lpstr>e-Baltic</vt:lpstr>
      <vt:lpstr>    e-Baltic Inbetriebnahme</vt:lpstr>
      <vt:lpstr>e-Baltic</vt:lpstr>
      <vt:lpstr>HAFTUNGSAUSSCHLUSS </vt:lpstr>
      <vt:lpstr>e-Baltic</vt:lpstr>
      <vt:lpstr>VIELEN DANK! </vt:lpstr>
    </vt:vector>
  </TitlesOfParts>
  <Company>LGL FRANCE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Diego Kalume</dc:creator>
  <cp:lastModifiedBy>Segaud, Elodie</cp:lastModifiedBy>
  <cp:revision>1572</cp:revision>
  <dcterms:created xsi:type="dcterms:W3CDTF">2019-11-26T13:10:48Z</dcterms:created>
  <dcterms:modified xsi:type="dcterms:W3CDTF">2021-11-19T15:27:47Z</dcterms:modified>
</cp:coreProperties>
</file>